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269" r:id="rId3"/>
    <p:sldId id="258" r:id="rId4"/>
    <p:sldId id="268" r:id="rId5"/>
    <p:sldId id="259" r:id="rId6"/>
    <p:sldId id="266" r:id="rId7"/>
    <p:sldId id="267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80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4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3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5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17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6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1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4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829323-6A73-409C-86A6-9EAF0F851121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08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2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9YirNgAzXI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pkinsmedicine.org/coronaviru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in-u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PmVJQUCm4E" TargetMode="External"/><Relationship Id="rId2" Type="http://schemas.openxmlformats.org/officeDocument/2006/relationships/hyperlink" Target="https://www.cdc.gov/healthywater/hygiene/etiquette/coughing_sneezing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Georgia" panose="02040502050405020303" pitchFamily="18" charset="0"/>
              </a:rPr>
              <a:t>COVID-19 Presentation</a:t>
            </a:r>
            <a:br>
              <a:rPr lang="en-US" sz="6600" dirty="0">
                <a:latin typeface="Georgia" panose="02040502050405020303" pitchFamily="18" charset="0"/>
              </a:rPr>
            </a:br>
            <a:endParaRPr lang="en-US" sz="6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cap="none" dirty="0">
                <a:solidFill>
                  <a:schemeClr val="tx1"/>
                </a:solidFill>
                <a:latin typeface="Georgia" panose="02040502050405020303" pitchFamily="18" charset="0"/>
              </a:rPr>
              <a:t>March 5</a:t>
            </a:r>
            <a:r>
              <a:rPr lang="en-US" sz="4400" cap="none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th</a:t>
            </a:r>
            <a:r>
              <a:rPr lang="en-US" sz="4400" cap="none" dirty="0">
                <a:solidFill>
                  <a:schemeClr val="tx1"/>
                </a:solidFill>
                <a:latin typeface="Georgia" panose="02040502050405020303" pitchFamily="18" charset="0"/>
              </a:rPr>
              <a:t>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20" y="1"/>
            <a:ext cx="1196379" cy="1617784"/>
          </a:xfrm>
          <a:prstGeom prst="rect">
            <a:avLst/>
          </a:prstGeom>
        </p:spPr>
      </p:pic>
      <p:pic>
        <p:nvPicPr>
          <p:cNvPr id="2" name="V9YirNgAzX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19999" y="42862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Resources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t="24455" r="-211" b="51885"/>
          <a:stretch/>
        </p:blipFill>
        <p:spPr>
          <a:xfrm>
            <a:off x="50731" y="1944922"/>
            <a:ext cx="11945945" cy="3657715"/>
          </a:xfrm>
        </p:spPr>
      </p:pic>
    </p:spTree>
    <p:extLst>
      <p:ext uri="{BB962C8B-B14F-4D97-AF65-F5344CB8AC3E}">
        <p14:creationId xmlns:p14="http://schemas.microsoft.com/office/powerpoint/2010/main" val="38325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577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Short-term Steps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1600"/>
            <a:ext cx="10058400" cy="44974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Georgia" panose="02040502050405020303" pitchFamily="18" charset="0"/>
              </a:rPr>
              <a:t>If you feeling some combination of fever, cough and difficulty breathing, </a:t>
            </a:r>
          </a:p>
          <a:p>
            <a:pPr marL="932688" lvl="2" indent="-457200">
              <a:buFont typeface="+mj-lt"/>
              <a:buAutoNum type="alphaLcPeriod"/>
            </a:pPr>
            <a:r>
              <a:rPr lang="en-US" sz="1800" dirty="0" smtClean="0">
                <a:latin typeface="Georgia" panose="02040502050405020303" pitchFamily="18" charset="0"/>
              </a:rPr>
              <a:t>seek out medical assistance (start with phone call), </a:t>
            </a:r>
          </a:p>
          <a:p>
            <a:pPr marL="932688" lvl="2" indent="-457200">
              <a:buFont typeface="+mj-lt"/>
              <a:buAutoNum type="alphaLcPeriod"/>
            </a:pPr>
            <a:r>
              <a:rPr lang="en-US" sz="1800" dirty="0" smtClean="0">
                <a:latin typeface="Georgia" panose="02040502050405020303" pitchFamily="18" charset="0"/>
              </a:rPr>
              <a:t>self-quarantine</a:t>
            </a:r>
          </a:p>
          <a:p>
            <a:pPr marL="932688" lvl="2" indent="-457200">
              <a:buFont typeface="+mj-lt"/>
              <a:buAutoNum type="alphaLcPeriod"/>
            </a:pPr>
            <a:r>
              <a:rPr lang="en-US" sz="1800" dirty="0" smtClean="0">
                <a:latin typeface="Georgia" panose="02040502050405020303" pitchFamily="18" charset="0"/>
              </a:rPr>
              <a:t>notify the College of your status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Georgia" panose="02040502050405020303" pitchFamily="18" charset="0"/>
              </a:rPr>
              <a:t>Engage in preventative practices (handwashing, coughing, distancing)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Georgia" panose="02040502050405020303" pitchFamily="18" charset="0"/>
              </a:rPr>
              <a:t>Spring Break: if traveling outside of the area for Spring Break, we will be asking you to self-report your travels so we can limit the campus exposure to COVID-19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7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130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Agenda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56102"/>
            <a:ext cx="10058400" cy="451299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Welcome and Introductions</a:t>
            </a:r>
          </a:p>
          <a:p>
            <a:r>
              <a:rPr lang="en-US" sz="2400" b="1" dirty="0" smtClean="0">
                <a:latin typeface="Georgia" panose="02040502050405020303" pitchFamily="18" charset="0"/>
              </a:rPr>
              <a:t>Overview of COVID-19 and NCCC Response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What, Where, Who about COVID-19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North Country CC Response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SUNY Response</a:t>
            </a:r>
          </a:p>
          <a:p>
            <a:r>
              <a:rPr lang="en-US" sz="2400" b="1" dirty="0" smtClean="0">
                <a:latin typeface="Georgia" panose="02040502050405020303" pitchFamily="18" charset="0"/>
              </a:rPr>
              <a:t>Preventative Measures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Personal</a:t>
            </a:r>
          </a:p>
          <a:p>
            <a:pPr lvl="1"/>
            <a:r>
              <a:rPr lang="en-US" sz="2400" dirty="0" smtClean="0">
                <a:latin typeface="Georgia" panose="02040502050405020303" pitchFamily="18" charset="0"/>
              </a:rPr>
              <a:t>Community</a:t>
            </a:r>
          </a:p>
          <a:p>
            <a:r>
              <a:rPr lang="en-US" sz="2400" b="1" dirty="0" smtClean="0">
                <a:latin typeface="Georgia" panose="02040502050405020303" pitchFamily="18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3167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1354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COVID-19 aka Novel Coronavirus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92703"/>
            <a:ext cx="10058400" cy="496589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What it is?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  <a:hlinkClick r:id="rId2"/>
              </a:rPr>
              <a:t>https://www.hopkinsmedicine.org/coronavirus/</a:t>
            </a:r>
            <a:endParaRPr lang="en-US" sz="2800" dirty="0">
              <a:latin typeface="Georgia" panose="02040502050405020303" pitchFamily="18" charset="0"/>
            </a:endParaRP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Symptoms include cough, fever and difficulty breathing</a:t>
            </a:r>
          </a:p>
          <a:p>
            <a:pPr lvl="1"/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b="1" dirty="0">
                <a:latin typeface="Georgia" panose="02040502050405020303" pitchFamily="18" charset="0"/>
              </a:rPr>
              <a:t>How is it spread?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Human-to-human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Airborne (coughs, sneezes)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Possibly from contaminated surfaces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b="1" dirty="0">
                <a:latin typeface="Georgia" panose="02040502050405020303" pitchFamily="18" charset="0"/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3033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644"/>
          <a:stretch/>
        </p:blipFill>
        <p:spPr>
          <a:xfrm>
            <a:off x="-198560" y="1"/>
            <a:ext cx="13011150" cy="63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47" t="15192" r="9707" b="28462"/>
          <a:stretch/>
        </p:blipFill>
        <p:spPr>
          <a:xfrm>
            <a:off x="358816" y="138897"/>
            <a:ext cx="11443486" cy="6077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015" y="6488669"/>
            <a:ext cx="888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March 4</a:t>
            </a:r>
            <a:r>
              <a:rPr lang="en-US" baseline="30000" dirty="0"/>
              <a:t>th</a:t>
            </a:r>
            <a:r>
              <a:rPr lang="en-US" dirty="0"/>
              <a:t>, 2020. Source: </a:t>
            </a:r>
            <a:r>
              <a:rPr lang="en-US" dirty="0">
                <a:hlinkClick r:id="rId3"/>
              </a:rPr>
              <a:t>https://www.cdc.gov/coronavirus/2019-ncov/cases-in-us.html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4516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NCCC Response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983" y="1356102"/>
            <a:ext cx="6997485" cy="451299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Convened COVID-19 Task Force charged with formulating College’s response</a:t>
            </a:r>
          </a:p>
          <a:p>
            <a:pPr lvl="1"/>
            <a:r>
              <a:rPr lang="en-US" sz="2200" dirty="0" smtClean="0">
                <a:latin typeface="Georgia" panose="02040502050405020303" pitchFamily="18" charset="0"/>
              </a:rPr>
              <a:t>Includes faculty, staff, administration and Association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Working and communicating with the College community 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Directing cleaning staff to disinfect desks, keyboards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Communicating and collaborating with regional health care partners 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Adirondack Health Infection Specialist invited to speak to students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Working with SUNY 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Presentations such as this </a:t>
            </a:r>
          </a:p>
          <a:p>
            <a:endParaRPr lang="en-US" sz="2400" dirty="0" smtClean="0">
              <a:latin typeface="Georgia" panose="02040502050405020303" pitchFamily="18" charset="0"/>
            </a:endParaRP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30" y="473317"/>
            <a:ext cx="4311584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0272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SUNY Steps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86359"/>
            <a:ext cx="10058400" cy="4582735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Partnering with Department of Health and other state departments in formulating plan and response</a:t>
            </a:r>
          </a:p>
          <a:p>
            <a:r>
              <a:rPr lang="en-US" sz="2800" dirty="0" smtClean="0">
                <a:latin typeface="Georgia" panose="02040502050405020303" pitchFamily="18" charset="0"/>
              </a:rPr>
              <a:t>Daily </a:t>
            </a:r>
            <a:r>
              <a:rPr lang="en-US" sz="2800" dirty="0" err="1" smtClean="0">
                <a:latin typeface="Georgia" panose="02040502050405020303" pitchFamily="18" charset="0"/>
              </a:rPr>
              <a:t>convenings</a:t>
            </a:r>
            <a:r>
              <a:rPr lang="en-US" sz="2800" dirty="0" smtClean="0">
                <a:latin typeface="Georgia" panose="02040502050405020303" pitchFamily="18" charset="0"/>
              </a:rPr>
              <a:t> and communiques with campuses </a:t>
            </a:r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 smtClean="0">
                <a:latin typeface="Georgia" panose="02040502050405020303" pitchFamily="18" charset="0"/>
              </a:rPr>
              <a:t>Concluding study-abroad programs in highly impacted countries</a:t>
            </a:r>
          </a:p>
          <a:p>
            <a:r>
              <a:rPr lang="en-US" sz="2800" dirty="0" smtClean="0">
                <a:latin typeface="Georgia" panose="02040502050405020303" pitchFamily="18" charset="0"/>
              </a:rPr>
              <a:t>Recommending hold on international travel 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0529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Personal Protective Measures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08868"/>
            <a:ext cx="10058400" cy="466022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Recommended: </a:t>
            </a:r>
            <a:endParaRPr lang="en-US" sz="2600" dirty="0">
              <a:solidFill>
                <a:srgbClr val="000000">
                  <a:lumMod val="75000"/>
                  <a:lumOff val="25000"/>
                </a:srgbClr>
              </a:solidFill>
              <a:latin typeface="Georgia" panose="02040502050405020303" pitchFamily="18" charset="0"/>
            </a:endParaRPr>
          </a:p>
          <a:p>
            <a:pPr marL="514350" lvl="0" indent="-514350">
              <a:buClr>
                <a:srgbClr val="6F6F74"/>
              </a:buClr>
              <a:buFont typeface="+mj-lt"/>
              <a:buAutoNum type="arabicPeriod"/>
            </a:pPr>
            <a:endParaRPr lang="en-US" sz="2600" dirty="0" smtClean="0">
              <a:solidFill>
                <a:srgbClr val="000000">
                  <a:lumMod val="75000"/>
                  <a:lumOff val="25000"/>
                </a:srgbClr>
              </a:solidFill>
              <a:latin typeface="Georgia" panose="02040502050405020303" pitchFamily="18" charset="0"/>
            </a:endParaRPr>
          </a:p>
          <a:p>
            <a:pPr marL="514350" lvl="0" indent="-514350">
              <a:buClr>
                <a:srgbClr val="6F6F74"/>
              </a:buClr>
              <a:buFont typeface="+mj-lt"/>
              <a:buAutoNum type="arabicPeriod"/>
            </a:pPr>
            <a:r>
              <a:rPr lang="en-US" sz="2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</a:rPr>
              <a:t>Personal </a:t>
            </a:r>
            <a:r>
              <a:rPr lang="en-US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</a:rPr>
              <a:t>space/social distancing/6 feet</a:t>
            </a:r>
          </a:p>
          <a:p>
            <a:pPr marL="514350" lvl="0" indent="-514350">
              <a:buClr>
                <a:srgbClr val="6F6F74"/>
              </a:buClr>
              <a:buFont typeface="+mj-lt"/>
              <a:buAutoNum type="arabicPeriod"/>
            </a:pPr>
            <a:r>
              <a:rPr lang="en-US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</a:rPr>
              <a:t>Protective coughing and sneezing </a:t>
            </a:r>
            <a:r>
              <a:rPr lang="en-US" sz="1900" u="sng" dirty="0">
                <a:solidFill>
                  <a:srgbClr val="000000">
                    <a:lumMod val="75000"/>
                    <a:lumOff val="25000"/>
                  </a:srgbClr>
                </a:solidFill>
                <a:hlinkClick r:id="rId2"/>
              </a:rPr>
              <a:t>www.cdc.gov/healthywater/hygiene/etiquette/coughing_sneezing.html</a:t>
            </a:r>
            <a:r>
              <a:rPr lang="en-US" sz="19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</a:p>
          <a:p>
            <a:pPr marL="514350" lvl="0" indent="-514350">
              <a:buClr>
                <a:srgbClr val="6F6F74"/>
              </a:buClr>
              <a:buFont typeface="+mj-lt"/>
              <a:buAutoNum type="arabicPeriod"/>
            </a:pPr>
            <a:r>
              <a:rPr lang="en-US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</a:rPr>
              <a:t>Avoid touching your face</a:t>
            </a:r>
          </a:p>
          <a:p>
            <a:pPr marL="514350" lvl="0" indent="-514350">
              <a:buClr>
                <a:srgbClr val="6F6F74"/>
              </a:buClr>
              <a:buFont typeface="+mj-lt"/>
              <a:buAutoNum type="arabicPeriod"/>
            </a:pPr>
            <a:r>
              <a:rPr lang="en-US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</a:rPr>
              <a:t>Proper hand-washing </a:t>
            </a:r>
            <a:r>
              <a:rPr lang="en-US" sz="1900" u="sng" dirty="0">
                <a:solidFill>
                  <a:srgbClr val="000000">
                    <a:lumMod val="75000"/>
                    <a:lumOff val="25000"/>
                  </a:srgbClr>
                </a:solidFill>
                <a:hlinkClick r:id="rId3"/>
              </a:rPr>
              <a:t>https://youtu.be/3PmVJQUCm4E</a:t>
            </a:r>
            <a:r>
              <a:rPr lang="en-US" sz="19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</a:p>
          <a:p>
            <a:pPr marL="514350" lvl="0" indent="-514350">
              <a:buClr>
                <a:srgbClr val="6F6F74"/>
              </a:buClr>
              <a:buFont typeface="+mj-lt"/>
              <a:buAutoNum type="arabicPeriod"/>
            </a:pPr>
            <a:r>
              <a:rPr lang="en-US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</a:rPr>
              <a:t>Practicing good hygiene (personal and rooms) </a:t>
            </a:r>
          </a:p>
          <a:p>
            <a:pPr marL="514350" lvl="0" indent="-514350">
              <a:buClr>
                <a:srgbClr val="6F6F74"/>
              </a:buClr>
              <a:buFont typeface="+mj-lt"/>
              <a:buAutoNum type="arabicPeriod"/>
            </a:pPr>
            <a:r>
              <a:rPr lang="en-US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Georgia" panose="02040502050405020303" pitchFamily="18" charset="0"/>
              </a:rPr>
              <a:t>If you develop symptoms or have been in close contact with a person with COVID-19, then quarantine yourself and call your health care professional</a:t>
            </a:r>
          </a:p>
          <a:p>
            <a:endParaRPr lang="en-US" sz="28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0787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Personal Protective Measures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32854"/>
            <a:ext cx="10058400" cy="4536240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Not Recommended: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Georgia" panose="02040502050405020303" pitchFamily="18" charset="0"/>
              </a:rPr>
              <a:t>Wearing protective masks (unless you are sick) or are in a workplace where it is suggested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Georgia" panose="02040502050405020303" pitchFamily="18" charset="0"/>
              </a:rPr>
              <a:t>Not following the prior guidelines </a:t>
            </a:r>
          </a:p>
        </p:txBody>
      </p:sp>
    </p:spTree>
    <p:extLst>
      <p:ext uri="{BB962C8B-B14F-4D97-AF65-F5344CB8AC3E}">
        <p14:creationId xmlns:p14="http://schemas.microsoft.com/office/powerpoint/2010/main" val="11861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</TotalTime>
  <Words>339</Words>
  <Application>Microsoft Office PowerPoint</Application>
  <PresentationFormat>Widescreen</PresentationFormat>
  <Paragraphs>59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Georgia</vt:lpstr>
      <vt:lpstr>Retrospect</vt:lpstr>
      <vt:lpstr>COVID-19 Presentation </vt:lpstr>
      <vt:lpstr>Agenda</vt:lpstr>
      <vt:lpstr>COVID-19 aka Novel Coronavirus</vt:lpstr>
      <vt:lpstr>PowerPoint Presentation</vt:lpstr>
      <vt:lpstr>PowerPoint Presentation</vt:lpstr>
      <vt:lpstr>NCCC Response</vt:lpstr>
      <vt:lpstr>SUNY Steps </vt:lpstr>
      <vt:lpstr>Personal Protective Measures </vt:lpstr>
      <vt:lpstr>Personal Protective Measures </vt:lpstr>
      <vt:lpstr>Resources</vt:lpstr>
      <vt:lpstr>Short-term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Presentation</dc:title>
  <dc:creator>Keegan, Joe</dc:creator>
  <cp:lastModifiedBy>LaDue, Becky</cp:lastModifiedBy>
  <cp:revision>16</cp:revision>
  <dcterms:created xsi:type="dcterms:W3CDTF">2020-03-05T01:39:23Z</dcterms:created>
  <dcterms:modified xsi:type="dcterms:W3CDTF">2020-03-05T15:52:40Z</dcterms:modified>
</cp:coreProperties>
</file>