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219" r:id="rId1"/>
  </p:sldMasterIdLst>
  <p:sldIdLst>
    <p:sldId id="256" r:id="rId2"/>
    <p:sldId id="257" r:id="rId3"/>
    <p:sldId id="259" r:id="rId4"/>
    <p:sldId id="258"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63"/>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C2B5C8-A497-4A80-9F2E-57EC33B71A80}" type="doc">
      <dgm:prSet loTypeId="urn:microsoft.com/office/officeart/2016/7/layout/HorizontalActionList" loCatId="List" qsTypeId="urn:microsoft.com/office/officeart/2005/8/quickstyle/simple1" qsCatId="simple" csTypeId="urn:microsoft.com/office/officeart/2005/8/colors/colorful5" csCatId="colorful"/>
      <dgm:spPr/>
      <dgm:t>
        <a:bodyPr/>
        <a:lstStyle/>
        <a:p>
          <a:endParaRPr lang="en-US"/>
        </a:p>
      </dgm:t>
    </dgm:pt>
    <dgm:pt modelId="{B9C851F9-3C4F-4743-BC25-41A050C282AB}">
      <dgm:prSet/>
      <dgm:spPr/>
      <dgm:t>
        <a:bodyPr/>
        <a:lstStyle/>
        <a:p>
          <a:r>
            <a:rPr lang="en-US"/>
            <a:t>Maintaining</a:t>
          </a:r>
        </a:p>
      </dgm:t>
    </dgm:pt>
    <dgm:pt modelId="{20DD04AB-D9A2-4380-9750-C83D1B2E1717}" type="parTrans" cxnId="{861BE7A0-BCC3-47E4-A276-D1F754936CCD}">
      <dgm:prSet/>
      <dgm:spPr/>
      <dgm:t>
        <a:bodyPr/>
        <a:lstStyle/>
        <a:p>
          <a:endParaRPr lang="en-US"/>
        </a:p>
      </dgm:t>
    </dgm:pt>
    <dgm:pt modelId="{D5F41986-CAD7-4A20-9CE1-6FD378EB6AF3}" type="sibTrans" cxnId="{861BE7A0-BCC3-47E4-A276-D1F754936CCD}">
      <dgm:prSet/>
      <dgm:spPr/>
      <dgm:t>
        <a:bodyPr/>
        <a:lstStyle/>
        <a:p>
          <a:endParaRPr lang="en-US"/>
        </a:p>
      </dgm:t>
    </dgm:pt>
    <dgm:pt modelId="{10F48C2D-C8B6-46B5-BFA9-5D221E910091}">
      <dgm:prSet custT="1"/>
      <dgm:spPr/>
      <dgm:t>
        <a:bodyPr/>
        <a:lstStyle/>
        <a:p>
          <a:r>
            <a:rPr lang="en-US" sz="2000" dirty="0"/>
            <a:t>Maintaining a culture of assessment that supports excellence in education and guides the College’s daily operations and strategic planning.</a:t>
          </a:r>
        </a:p>
      </dgm:t>
    </dgm:pt>
    <dgm:pt modelId="{A2F6FA77-218A-487E-A599-D452656761B3}" type="parTrans" cxnId="{3E608799-AA25-4AC3-AF8E-91CABE4FA420}">
      <dgm:prSet/>
      <dgm:spPr/>
      <dgm:t>
        <a:bodyPr/>
        <a:lstStyle/>
        <a:p>
          <a:endParaRPr lang="en-US"/>
        </a:p>
      </dgm:t>
    </dgm:pt>
    <dgm:pt modelId="{5CCCA0FC-D60A-4A80-86E5-C866F851B096}" type="sibTrans" cxnId="{3E608799-AA25-4AC3-AF8E-91CABE4FA420}">
      <dgm:prSet/>
      <dgm:spPr/>
      <dgm:t>
        <a:bodyPr/>
        <a:lstStyle/>
        <a:p>
          <a:endParaRPr lang="en-US"/>
        </a:p>
      </dgm:t>
    </dgm:pt>
    <dgm:pt modelId="{A901A4CC-DBDD-4649-B9BD-7776AD4F3E83}">
      <dgm:prSet/>
      <dgm:spPr/>
      <dgm:t>
        <a:bodyPr/>
        <a:lstStyle/>
        <a:p>
          <a:r>
            <a:rPr lang="en-US"/>
            <a:t>Expanding</a:t>
          </a:r>
        </a:p>
      </dgm:t>
    </dgm:pt>
    <dgm:pt modelId="{53729BEF-7CA2-4867-9AB5-B09B3946F510}" type="parTrans" cxnId="{9A180C35-E03F-47F5-9FCA-77FD85B7C985}">
      <dgm:prSet/>
      <dgm:spPr/>
      <dgm:t>
        <a:bodyPr/>
        <a:lstStyle/>
        <a:p>
          <a:endParaRPr lang="en-US"/>
        </a:p>
      </dgm:t>
    </dgm:pt>
    <dgm:pt modelId="{FE744146-9E7B-4FA1-894E-F77E23DF4335}" type="sibTrans" cxnId="{9A180C35-E03F-47F5-9FCA-77FD85B7C985}">
      <dgm:prSet/>
      <dgm:spPr/>
      <dgm:t>
        <a:bodyPr/>
        <a:lstStyle/>
        <a:p>
          <a:endParaRPr lang="en-US"/>
        </a:p>
      </dgm:t>
    </dgm:pt>
    <dgm:pt modelId="{7D02B57C-4713-4D4F-8D41-DC462195C16C}">
      <dgm:prSet/>
      <dgm:spPr/>
      <dgm:t>
        <a:bodyPr/>
        <a:lstStyle/>
        <a:p>
          <a:r>
            <a:rPr lang="en-US" dirty="0"/>
            <a:t>Expanding community engagement through partnerships and enhancing community integration.</a:t>
          </a:r>
        </a:p>
      </dgm:t>
    </dgm:pt>
    <dgm:pt modelId="{F839E11A-AF0C-4955-BB9B-70F93D997EB5}" type="parTrans" cxnId="{9414E3E5-ADAF-452D-9764-F0524B530487}">
      <dgm:prSet/>
      <dgm:spPr/>
      <dgm:t>
        <a:bodyPr/>
        <a:lstStyle/>
        <a:p>
          <a:endParaRPr lang="en-US"/>
        </a:p>
      </dgm:t>
    </dgm:pt>
    <dgm:pt modelId="{3A573166-A43F-45F1-B558-EAAB3CA3B5BD}" type="sibTrans" cxnId="{9414E3E5-ADAF-452D-9764-F0524B530487}">
      <dgm:prSet/>
      <dgm:spPr/>
      <dgm:t>
        <a:bodyPr/>
        <a:lstStyle/>
        <a:p>
          <a:endParaRPr lang="en-US"/>
        </a:p>
      </dgm:t>
    </dgm:pt>
    <dgm:pt modelId="{A75F5B73-74AA-4931-8535-0BAAA4508304}">
      <dgm:prSet/>
      <dgm:spPr/>
      <dgm:t>
        <a:bodyPr/>
        <a:lstStyle/>
        <a:p>
          <a:r>
            <a:rPr lang="en-US"/>
            <a:t>Improving</a:t>
          </a:r>
        </a:p>
      </dgm:t>
    </dgm:pt>
    <dgm:pt modelId="{CBB38E70-E4C7-41E9-A38F-7D50D00686B6}" type="parTrans" cxnId="{5EFE489B-B140-4044-AE6A-03953581CA56}">
      <dgm:prSet/>
      <dgm:spPr/>
      <dgm:t>
        <a:bodyPr/>
        <a:lstStyle/>
        <a:p>
          <a:endParaRPr lang="en-US"/>
        </a:p>
      </dgm:t>
    </dgm:pt>
    <dgm:pt modelId="{DB3F59E5-E2C2-4BF5-9EAD-1CBB735E09B0}" type="sibTrans" cxnId="{5EFE489B-B140-4044-AE6A-03953581CA56}">
      <dgm:prSet/>
      <dgm:spPr/>
      <dgm:t>
        <a:bodyPr/>
        <a:lstStyle/>
        <a:p>
          <a:endParaRPr lang="en-US"/>
        </a:p>
      </dgm:t>
    </dgm:pt>
    <dgm:pt modelId="{B9941E3F-CB09-4DC9-91E9-7C0C51EB4E2F}">
      <dgm:prSet/>
      <dgm:spPr/>
      <dgm:t>
        <a:bodyPr/>
        <a:lstStyle/>
        <a:p>
          <a:r>
            <a:rPr lang="en-US"/>
            <a:t>Improving financial sustainability through increasing enrollment and retention.</a:t>
          </a:r>
        </a:p>
      </dgm:t>
    </dgm:pt>
    <dgm:pt modelId="{6E31B196-1A86-4E0F-B931-BDAB8E604A71}" type="parTrans" cxnId="{DBB5BAB1-4977-4C03-A017-E7B2CDC6B7B2}">
      <dgm:prSet/>
      <dgm:spPr/>
      <dgm:t>
        <a:bodyPr/>
        <a:lstStyle/>
        <a:p>
          <a:endParaRPr lang="en-US"/>
        </a:p>
      </dgm:t>
    </dgm:pt>
    <dgm:pt modelId="{FDF44017-CC82-4046-AC80-7C5F6BF97F4E}" type="sibTrans" cxnId="{DBB5BAB1-4977-4C03-A017-E7B2CDC6B7B2}">
      <dgm:prSet/>
      <dgm:spPr/>
      <dgm:t>
        <a:bodyPr/>
        <a:lstStyle/>
        <a:p>
          <a:endParaRPr lang="en-US"/>
        </a:p>
      </dgm:t>
    </dgm:pt>
    <dgm:pt modelId="{7BF81426-667F-3149-97C1-DC2B29A35947}" type="pres">
      <dgm:prSet presAssocID="{17C2B5C8-A497-4A80-9F2E-57EC33B71A80}" presName="Name0" presStyleCnt="0">
        <dgm:presLayoutVars>
          <dgm:dir/>
          <dgm:animLvl val="lvl"/>
          <dgm:resizeHandles val="exact"/>
        </dgm:presLayoutVars>
      </dgm:prSet>
      <dgm:spPr/>
    </dgm:pt>
    <dgm:pt modelId="{E4B767A5-89DB-CA49-AA23-7B6DFC55068C}" type="pres">
      <dgm:prSet presAssocID="{B9C851F9-3C4F-4743-BC25-41A050C282AB}" presName="composite" presStyleCnt="0"/>
      <dgm:spPr/>
    </dgm:pt>
    <dgm:pt modelId="{5F58B558-2AF1-BD43-BDA5-87DEF193415C}" type="pres">
      <dgm:prSet presAssocID="{B9C851F9-3C4F-4743-BC25-41A050C282AB}" presName="parTx" presStyleLbl="alignNode1" presStyleIdx="0" presStyleCnt="3">
        <dgm:presLayoutVars>
          <dgm:chMax val="0"/>
          <dgm:chPref val="0"/>
        </dgm:presLayoutVars>
      </dgm:prSet>
      <dgm:spPr/>
    </dgm:pt>
    <dgm:pt modelId="{660540F3-42E4-7E46-9F09-846F93988A6F}" type="pres">
      <dgm:prSet presAssocID="{B9C851F9-3C4F-4743-BC25-41A050C282AB}" presName="desTx" presStyleLbl="alignAccFollowNode1" presStyleIdx="0" presStyleCnt="3">
        <dgm:presLayoutVars/>
      </dgm:prSet>
      <dgm:spPr/>
    </dgm:pt>
    <dgm:pt modelId="{674A2354-CAEF-044F-B1A9-A349B484EE48}" type="pres">
      <dgm:prSet presAssocID="{D5F41986-CAD7-4A20-9CE1-6FD378EB6AF3}" presName="space" presStyleCnt="0"/>
      <dgm:spPr/>
    </dgm:pt>
    <dgm:pt modelId="{1CA6FEC0-C693-4244-95E3-99E86AE40D27}" type="pres">
      <dgm:prSet presAssocID="{A901A4CC-DBDD-4649-B9BD-7776AD4F3E83}" presName="composite" presStyleCnt="0"/>
      <dgm:spPr/>
    </dgm:pt>
    <dgm:pt modelId="{57F0F115-E4FC-644C-9527-259CDC1960BB}" type="pres">
      <dgm:prSet presAssocID="{A901A4CC-DBDD-4649-B9BD-7776AD4F3E83}" presName="parTx" presStyleLbl="alignNode1" presStyleIdx="1" presStyleCnt="3">
        <dgm:presLayoutVars>
          <dgm:chMax val="0"/>
          <dgm:chPref val="0"/>
        </dgm:presLayoutVars>
      </dgm:prSet>
      <dgm:spPr/>
    </dgm:pt>
    <dgm:pt modelId="{5CEE481A-E3C6-9A4D-B70C-F735FA91BC75}" type="pres">
      <dgm:prSet presAssocID="{A901A4CC-DBDD-4649-B9BD-7776AD4F3E83}" presName="desTx" presStyleLbl="alignAccFollowNode1" presStyleIdx="1" presStyleCnt="3">
        <dgm:presLayoutVars/>
      </dgm:prSet>
      <dgm:spPr/>
    </dgm:pt>
    <dgm:pt modelId="{331C5766-4B63-714D-B350-5DD4208049EF}" type="pres">
      <dgm:prSet presAssocID="{FE744146-9E7B-4FA1-894E-F77E23DF4335}" presName="space" presStyleCnt="0"/>
      <dgm:spPr/>
    </dgm:pt>
    <dgm:pt modelId="{B466374D-C940-594E-9303-DFFDD11678CB}" type="pres">
      <dgm:prSet presAssocID="{A75F5B73-74AA-4931-8535-0BAAA4508304}" presName="composite" presStyleCnt="0"/>
      <dgm:spPr/>
    </dgm:pt>
    <dgm:pt modelId="{04EF736C-70D3-1145-9DBF-25F16E95D1F8}" type="pres">
      <dgm:prSet presAssocID="{A75F5B73-74AA-4931-8535-0BAAA4508304}" presName="parTx" presStyleLbl="alignNode1" presStyleIdx="2" presStyleCnt="3">
        <dgm:presLayoutVars>
          <dgm:chMax val="0"/>
          <dgm:chPref val="0"/>
        </dgm:presLayoutVars>
      </dgm:prSet>
      <dgm:spPr/>
    </dgm:pt>
    <dgm:pt modelId="{34F6F9C7-DD8C-154D-BF9C-0FD917876DED}" type="pres">
      <dgm:prSet presAssocID="{A75F5B73-74AA-4931-8535-0BAAA4508304}" presName="desTx" presStyleLbl="alignAccFollowNode1" presStyleIdx="2" presStyleCnt="3">
        <dgm:presLayoutVars/>
      </dgm:prSet>
      <dgm:spPr/>
    </dgm:pt>
  </dgm:ptLst>
  <dgm:cxnLst>
    <dgm:cxn modelId="{B906C11A-7489-F641-ABD5-9EE9B0272396}" type="presOf" srcId="{17C2B5C8-A497-4A80-9F2E-57EC33B71A80}" destId="{7BF81426-667F-3149-97C1-DC2B29A35947}" srcOrd="0" destOrd="0" presId="urn:microsoft.com/office/officeart/2016/7/layout/HorizontalActionList"/>
    <dgm:cxn modelId="{D4110C1D-787C-0941-A6E9-1D843DC48C85}" type="presOf" srcId="{A75F5B73-74AA-4931-8535-0BAAA4508304}" destId="{04EF736C-70D3-1145-9DBF-25F16E95D1F8}" srcOrd="0" destOrd="0" presId="urn:microsoft.com/office/officeart/2016/7/layout/HorizontalActionList"/>
    <dgm:cxn modelId="{9A180C35-E03F-47F5-9FCA-77FD85B7C985}" srcId="{17C2B5C8-A497-4A80-9F2E-57EC33B71A80}" destId="{A901A4CC-DBDD-4649-B9BD-7776AD4F3E83}" srcOrd="1" destOrd="0" parTransId="{53729BEF-7CA2-4867-9AB5-B09B3946F510}" sibTransId="{FE744146-9E7B-4FA1-894E-F77E23DF4335}"/>
    <dgm:cxn modelId="{E0DE8877-D0A4-034A-B9FC-EDC4B52061C6}" type="presOf" srcId="{A901A4CC-DBDD-4649-B9BD-7776AD4F3E83}" destId="{57F0F115-E4FC-644C-9527-259CDC1960BB}" srcOrd="0" destOrd="0" presId="urn:microsoft.com/office/officeart/2016/7/layout/HorizontalActionList"/>
    <dgm:cxn modelId="{3E608799-AA25-4AC3-AF8E-91CABE4FA420}" srcId="{B9C851F9-3C4F-4743-BC25-41A050C282AB}" destId="{10F48C2D-C8B6-46B5-BFA9-5D221E910091}" srcOrd="0" destOrd="0" parTransId="{A2F6FA77-218A-487E-A599-D452656761B3}" sibTransId="{5CCCA0FC-D60A-4A80-86E5-C866F851B096}"/>
    <dgm:cxn modelId="{5EFE489B-B140-4044-AE6A-03953581CA56}" srcId="{17C2B5C8-A497-4A80-9F2E-57EC33B71A80}" destId="{A75F5B73-74AA-4931-8535-0BAAA4508304}" srcOrd="2" destOrd="0" parTransId="{CBB38E70-E4C7-41E9-A38F-7D50D00686B6}" sibTransId="{DB3F59E5-E2C2-4BF5-9EAD-1CBB735E09B0}"/>
    <dgm:cxn modelId="{861BE7A0-BCC3-47E4-A276-D1F754936CCD}" srcId="{17C2B5C8-A497-4A80-9F2E-57EC33B71A80}" destId="{B9C851F9-3C4F-4743-BC25-41A050C282AB}" srcOrd="0" destOrd="0" parTransId="{20DD04AB-D9A2-4380-9750-C83D1B2E1717}" sibTransId="{D5F41986-CAD7-4A20-9CE1-6FD378EB6AF3}"/>
    <dgm:cxn modelId="{9F1DEFA0-DEB3-0442-A51E-13AE983641B9}" type="presOf" srcId="{B9941E3F-CB09-4DC9-91E9-7C0C51EB4E2F}" destId="{34F6F9C7-DD8C-154D-BF9C-0FD917876DED}" srcOrd="0" destOrd="0" presId="urn:microsoft.com/office/officeart/2016/7/layout/HorizontalActionList"/>
    <dgm:cxn modelId="{DBB5BAB1-4977-4C03-A017-E7B2CDC6B7B2}" srcId="{A75F5B73-74AA-4931-8535-0BAAA4508304}" destId="{B9941E3F-CB09-4DC9-91E9-7C0C51EB4E2F}" srcOrd="0" destOrd="0" parTransId="{6E31B196-1A86-4E0F-B931-BDAB8E604A71}" sibTransId="{FDF44017-CC82-4046-AC80-7C5F6BF97F4E}"/>
    <dgm:cxn modelId="{E572A1BB-579B-5D4E-B3A0-CF5B72479312}" type="presOf" srcId="{7D02B57C-4713-4D4F-8D41-DC462195C16C}" destId="{5CEE481A-E3C6-9A4D-B70C-F735FA91BC75}" srcOrd="0" destOrd="0" presId="urn:microsoft.com/office/officeart/2016/7/layout/HorizontalActionList"/>
    <dgm:cxn modelId="{23DF1CBF-282C-A047-87B1-C213AD0D7375}" type="presOf" srcId="{B9C851F9-3C4F-4743-BC25-41A050C282AB}" destId="{5F58B558-2AF1-BD43-BDA5-87DEF193415C}" srcOrd="0" destOrd="0" presId="urn:microsoft.com/office/officeart/2016/7/layout/HorizontalActionList"/>
    <dgm:cxn modelId="{C0B3C9C7-9D04-B743-B4EB-E16B3F21CD8A}" type="presOf" srcId="{10F48C2D-C8B6-46B5-BFA9-5D221E910091}" destId="{660540F3-42E4-7E46-9F09-846F93988A6F}" srcOrd="0" destOrd="0" presId="urn:microsoft.com/office/officeart/2016/7/layout/HorizontalActionList"/>
    <dgm:cxn modelId="{9414E3E5-ADAF-452D-9764-F0524B530487}" srcId="{A901A4CC-DBDD-4649-B9BD-7776AD4F3E83}" destId="{7D02B57C-4713-4D4F-8D41-DC462195C16C}" srcOrd="0" destOrd="0" parTransId="{F839E11A-AF0C-4955-BB9B-70F93D997EB5}" sibTransId="{3A573166-A43F-45F1-B558-EAAB3CA3B5BD}"/>
    <dgm:cxn modelId="{2FD2A782-5102-DB4B-9715-4F22A042E043}" type="presParOf" srcId="{7BF81426-667F-3149-97C1-DC2B29A35947}" destId="{E4B767A5-89DB-CA49-AA23-7B6DFC55068C}" srcOrd="0" destOrd="0" presId="urn:microsoft.com/office/officeart/2016/7/layout/HorizontalActionList"/>
    <dgm:cxn modelId="{514C93A5-7EAA-D743-B097-716C2AFDB6E9}" type="presParOf" srcId="{E4B767A5-89DB-CA49-AA23-7B6DFC55068C}" destId="{5F58B558-2AF1-BD43-BDA5-87DEF193415C}" srcOrd="0" destOrd="0" presId="urn:microsoft.com/office/officeart/2016/7/layout/HorizontalActionList"/>
    <dgm:cxn modelId="{8A099955-B3A7-9C4D-9E6B-02908D0ECFC3}" type="presParOf" srcId="{E4B767A5-89DB-CA49-AA23-7B6DFC55068C}" destId="{660540F3-42E4-7E46-9F09-846F93988A6F}" srcOrd="1" destOrd="0" presId="urn:microsoft.com/office/officeart/2016/7/layout/HorizontalActionList"/>
    <dgm:cxn modelId="{E0FCB749-A774-3249-9B06-62C4832BEF05}" type="presParOf" srcId="{7BF81426-667F-3149-97C1-DC2B29A35947}" destId="{674A2354-CAEF-044F-B1A9-A349B484EE48}" srcOrd="1" destOrd="0" presId="urn:microsoft.com/office/officeart/2016/7/layout/HorizontalActionList"/>
    <dgm:cxn modelId="{0724E5CF-A507-9C4C-8D17-92D8261DF0F4}" type="presParOf" srcId="{7BF81426-667F-3149-97C1-DC2B29A35947}" destId="{1CA6FEC0-C693-4244-95E3-99E86AE40D27}" srcOrd="2" destOrd="0" presId="urn:microsoft.com/office/officeart/2016/7/layout/HorizontalActionList"/>
    <dgm:cxn modelId="{8D9B393E-818C-9B45-A932-49B1F7A9AB39}" type="presParOf" srcId="{1CA6FEC0-C693-4244-95E3-99E86AE40D27}" destId="{57F0F115-E4FC-644C-9527-259CDC1960BB}" srcOrd="0" destOrd="0" presId="urn:microsoft.com/office/officeart/2016/7/layout/HorizontalActionList"/>
    <dgm:cxn modelId="{06A1D13A-D979-CF4A-ACEB-70B5B87C9613}" type="presParOf" srcId="{1CA6FEC0-C693-4244-95E3-99E86AE40D27}" destId="{5CEE481A-E3C6-9A4D-B70C-F735FA91BC75}" srcOrd="1" destOrd="0" presId="urn:microsoft.com/office/officeart/2016/7/layout/HorizontalActionList"/>
    <dgm:cxn modelId="{79BB0197-92FC-DF4D-8C2F-DBC72E5AA5BB}" type="presParOf" srcId="{7BF81426-667F-3149-97C1-DC2B29A35947}" destId="{331C5766-4B63-714D-B350-5DD4208049EF}" srcOrd="3" destOrd="0" presId="urn:microsoft.com/office/officeart/2016/7/layout/HorizontalActionList"/>
    <dgm:cxn modelId="{2789938C-8B97-5347-AA32-CE603A51F9D2}" type="presParOf" srcId="{7BF81426-667F-3149-97C1-DC2B29A35947}" destId="{B466374D-C940-594E-9303-DFFDD11678CB}" srcOrd="4" destOrd="0" presId="urn:microsoft.com/office/officeart/2016/7/layout/HorizontalActionList"/>
    <dgm:cxn modelId="{5FB5C438-2EEC-2945-A87B-7BF39DAC5D65}" type="presParOf" srcId="{B466374D-C940-594E-9303-DFFDD11678CB}" destId="{04EF736C-70D3-1145-9DBF-25F16E95D1F8}" srcOrd="0" destOrd="0" presId="urn:microsoft.com/office/officeart/2016/7/layout/HorizontalActionList"/>
    <dgm:cxn modelId="{621FD6DE-153E-0943-98FC-E217A9FEDF49}" type="presParOf" srcId="{B466374D-C940-594E-9303-DFFDD11678CB}" destId="{34F6F9C7-DD8C-154D-BF9C-0FD917876DED}"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2B2C3C-556E-4C93-913A-EF1027026964}"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6FE1171-3527-49DD-9F08-B1001B57708C}">
      <dgm:prSet custT="1"/>
      <dgm:spPr/>
      <dgm:t>
        <a:bodyPr/>
        <a:lstStyle/>
        <a:p>
          <a:pPr>
            <a:lnSpc>
              <a:spcPct val="100000"/>
            </a:lnSpc>
          </a:pPr>
          <a:r>
            <a:rPr lang="en-US" sz="2000" b="1" i="0" dirty="0"/>
            <a:t>Reaffirmation of Accreditation: </a:t>
          </a:r>
        </a:p>
        <a:p>
          <a:pPr>
            <a:lnSpc>
              <a:spcPct val="100000"/>
            </a:lnSpc>
          </a:pPr>
          <a:r>
            <a:rPr lang="en-US" sz="1500" b="0" i="0" dirty="0"/>
            <a:t>The College will establish how it meets the MSCHE Standards for Accreditation, Requirements of Affiliation, and Verification of Compliance.  This is essential for the sustainability of the institution. </a:t>
          </a:r>
          <a:endParaRPr lang="en-US" sz="1500" dirty="0"/>
        </a:p>
      </dgm:t>
    </dgm:pt>
    <dgm:pt modelId="{53DDF597-A188-4D03-A657-900A5463142D}" type="parTrans" cxnId="{DE4C8C92-55EC-4CA7-ACAA-C97027AD1268}">
      <dgm:prSet/>
      <dgm:spPr/>
      <dgm:t>
        <a:bodyPr/>
        <a:lstStyle/>
        <a:p>
          <a:endParaRPr lang="en-US"/>
        </a:p>
      </dgm:t>
    </dgm:pt>
    <dgm:pt modelId="{829C1224-A2DE-42E0-922E-C8AED6D04856}" type="sibTrans" cxnId="{DE4C8C92-55EC-4CA7-ACAA-C97027AD1268}">
      <dgm:prSet/>
      <dgm:spPr/>
      <dgm:t>
        <a:bodyPr/>
        <a:lstStyle/>
        <a:p>
          <a:pPr>
            <a:lnSpc>
              <a:spcPct val="100000"/>
            </a:lnSpc>
          </a:pPr>
          <a:endParaRPr lang="en-US"/>
        </a:p>
      </dgm:t>
    </dgm:pt>
    <dgm:pt modelId="{8A1DB426-6370-41C9-9254-BE8813137FCA}">
      <dgm:prSet custT="1"/>
      <dgm:spPr/>
      <dgm:t>
        <a:bodyPr/>
        <a:lstStyle/>
        <a:p>
          <a:pPr>
            <a:lnSpc>
              <a:spcPct val="100000"/>
            </a:lnSpc>
          </a:pPr>
          <a:r>
            <a:rPr lang="en-US" sz="2000" b="1" i="0" dirty="0"/>
            <a:t>Campus Inclusivity: </a:t>
          </a:r>
          <a:endParaRPr lang="en-US" sz="2000" b="0" i="0" dirty="0"/>
        </a:p>
        <a:p>
          <a:pPr>
            <a:lnSpc>
              <a:spcPct val="100000"/>
            </a:lnSpc>
          </a:pPr>
          <a:r>
            <a:rPr lang="en-US" sz="1500" b="0" i="0" dirty="0"/>
            <a:t>The institution will follow an inclusive process that engages members across the college community. The structure of the self-study will include regular reporting intervals regarding findings and progress.</a:t>
          </a:r>
          <a:endParaRPr lang="en-US" sz="1500" dirty="0"/>
        </a:p>
      </dgm:t>
    </dgm:pt>
    <dgm:pt modelId="{3B8B80EC-E84C-4ECE-8115-74FCB0BAF442}" type="parTrans" cxnId="{24ED0234-0EE6-479B-9EAA-E496C7EF27DB}">
      <dgm:prSet/>
      <dgm:spPr/>
      <dgm:t>
        <a:bodyPr/>
        <a:lstStyle/>
        <a:p>
          <a:endParaRPr lang="en-US"/>
        </a:p>
      </dgm:t>
    </dgm:pt>
    <dgm:pt modelId="{783E860C-33E6-49B7-8DFB-F493BF8994DD}" type="sibTrans" cxnId="{24ED0234-0EE6-479B-9EAA-E496C7EF27DB}">
      <dgm:prSet/>
      <dgm:spPr/>
      <dgm:t>
        <a:bodyPr/>
        <a:lstStyle/>
        <a:p>
          <a:pPr>
            <a:lnSpc>
              <a:spcPct val="100000"/>
            </a:lnSpc>
          </a:pPr>
          <a:endParaRPr lang="en-US"/>
        </a:p>
      </dgm:t>
    </dgm:pt>
    <dgm:pt modelId="{7CE951DF-E58D-46BD-A138-854C43F76E84}">
      <dgm:prSet custT="1"/>
      <dgm:spPr/>
      <dgm:t>
        <a:bodyPr/>
        <a:lstStyle/>
        <a:p>
          <a:pPr>
            <a:lnSpc>
              <a:spcPct val="100000"/>
            </a:lnSpc>
          </a:pPr>
          <a:r>
            <a:rPr lang="en-US" sz="2000" b="1" i="0" dirty="0"/>
            <a:t>Charting a Path Toward Continuous Improvement:</a:t>
          </a:r>
        </a:p>
        <a:p>
          <a:pPr>
            <a:lnSpc>
              <a:spcPct val="100000"/>
            </a:lnSpc>
          </a:pPr>
          <a:r>
            <a:rPr lang="en-US" sz="1500" b="1" i="0" dirty="0"/>
            <a:t> </a:t>
          </a:r>
          <a:r>
            <a:rPr lang="en-US" sz="1500" b="0" i="0" dirty="0"/>
            <a:t>Using the MSCHE Standards as a guide, the College will evaluate all areas related to each standard and focus on the evaluation of institutional processes across departments to inform and improve planning (academic, enrollment, financial, operational, and strategic). </a:t>
          </a:r>
          <a:endParaRPr lang="en-US" sz="1500" dirty="0"/>
        </a:p>
      </dgm:t>
    </dgm:pt>
    <dgm:pt modelId="{97D4BA19-28DE-4E49-83D3-7EFB82B0AAE1}" type="parTrans" cxnId="{D6FB3A02-4ED9-4590-AC9F-15EBAD9E7523}">
      <dgm:prSet/>
      <dgm:spPr/>
      <dgm:t>
        <a:bodyPr/>
        <a:lstStyle/>
        <a:p>
          <a:endParaRPr lang="en-US"/>
        </a:p>
      </dgm:t>
    </dgm:pt>
    <dgm:pt modelId="{43A68F4F-D92C-4B69-97F5-1842B663F089}" type="sibTrans" cxnId="{D6FB3A02-4ED9-4590-AC9F-15EBAD9E7523}">
      <dgm:prSet/>
      <dgm:spPr/>
      <dgm:t>
        <a:bodyPr/>
        <a:lstStyle/>
        <a:p>
          <a:pPr>
            <a:lnSpc>
              <a:spcPct val="100000"/>
            </a:lnSpc>
          </a:pPr>
          <a:endParaRPr lang="en-US"/>
        </a:p>
      </dgm:t>
    </dgm:pt>
    <dgm:pt modelId="{6F2B32F0-3362-4274-ABFA-97F0F5EBC912}">
      <dgm:prSet custT="1"/>
      <dgm:spPr/>
      <dgm:t>
        <a:bodyPr/>
        <a:lstStyle/>
        <a:p>
          <a:pPr>
            <a:lnSpc>
              <a:spcPct val="100000"/>
            </a:lnSpc>
          </a:pPr>
          <a:r>
            <a:rPr lang="en-US" sz="2000" b="1" i="0" dirty="0"/>
            <a:t>Improving Institutional Sustainability and Student Success: </a:t>
          </a:r>
          <a:r>
            <a:rPr lang="en-US" sz="2000" b="0" i="0" dirty="0"/>
            <a:t> </a:t>
          </a:r>
        </a:p>
        <a:p>
          <a:pPr>
            <a:lnSpc>
              <a:spcPct val="100000"/>
            </a:lnSpc>
          </a:pPr>
          <a:r>
            <a:rPr lang="en-US" sz="1500" b="0" i="0" dirty="0"/>
            <a:t>Develop sustainable initiatives related to recruitment, retention, persistence, and completion grounded in student support and services that specifically support the institution reaching its established annual enrollment targets and goals. </a:t>
          </a:r>
          <a:endParaRPr lang="en-US" sz="1500" dirty="0"/>
        </a:p>
      </dgm:t>
    </dgm:pt>
    <dgm:pt modelId="{6BE104A9-4BAB-4D02-90BB-4D290918A3AF}" type="parTrans" cxnId="{D878F367-E472-4120-B05D-CC4D40B78985}">
      <dgm:prSet/>
      <dgm:spPr/>
      <dgm:t>
        <a:bodyPr/>
        <a:lstStyle/>
        <a:p>
          <a:endParaRPr lang="en-US"/>
        </a:p>
      </dgm:t>
    </dgm:pt>
    <dgm:pt modelId="{53619696-8F55-47AF-A8A9-84409B87B4CD}" type="sibTrans" cxnId="{D878F367-E472-4120-B05D-CC4D40B78985}">
      <dgm:prSet/>
      <dgm:spPr/>
      <dgm:t>
        <a:bodyPr/>
        <a:lstStyle/>
        <a:p>
          <a:endParaRPr lang="en-US"/>
        </a:p>
      </dgm:t>
    </dgm:pt>
    <dgm:pt modelId="{18436DBF-F502-1F43-B28E-8FF56D99CA5C}" type="pres">
      <dgm:prSet presAssocID="{4F2B2C3C-556E-4C93-913A-EF1027026964}" presName="linear" presStyleCnt="0">
        <dgm:presLayoutVars>
          <dgm:animLvl val="lvl"/>
          <dgm:resizeHandles val="exact"/>
        </dgm:presLayoutVars>
      </dgm:prSet>
      <dgm:spPr/>
    </dgm:pt>
    <dgm:pt modelId="{17CFD961-5EFD-374E-A23C-7B28B2B3F72C}" type="pres">
      <dgm:prSet presAssocID="{E6FE1171-3527-49DD-9F08-B1001B57708C}" presName="parentText" presStyleLbl="node1" presStyleIdx="0" presStyleCnt="4">
        <dgm:presLayoutVars>
          <dgm:chMax val="0"/>
          <dgm:bulletEnabled val="1"/>
        </dgm:presLayoutVars>
      </dgm:prSet>
      <dgm:spPr/>
    </dgm:pt>
    <dgm:pt modelId="{EFB28712-EE0B-B34A-98D8-6D23F64D8136}" type="pres">
      <dgm:prSet presAssocID="{829C1224-A2DE-42E0-922E-C8AED6D04856}" presName="spacer" presStyleCnt="0"/>
      <dgm:spPr/>
    </dgm:pt>
    <dgm:pt modelId="{F19589FC-1486-D94E-B560-C90B363FFDE7}" type="pres">
      <dgm:prSet presAssocID="{8A1DB426-6370-41C9-9254-BE8813137FCA}" presName="parentText" presStyleLbl="node1" presStyleIdx="1" presStyleCnt="4">
        <dgm:presLayoutVars>
          <dgm:chMax val="0"/>
          <dgm:bulletEnabled val="1"/>
        </dgm:presLayoutVars>
      </dgm:prSet>
      <dgm:spPr/>
    </dgm:pt>
    <dgm:pt modelId="{E86483DC-B8B8-D844-A927-6A37A1EB2B8C}" type="pres">
      <dgm:prSet presAssocID="{783E860C-33E6-49B7-8DFB-F493BF8994DD}" presName="spacer" presStyleCnt="0"/>
      <dgm:spPr/>
    </dgm:pt>
    <dgm:pt modelId="{CC004F04-AC01-E44D-A1B9-9964B5800423}" type="pres">
      <dgm:prSet presAssocID="{7CE951DF-E58D-46BD-A138-854C43F76E84}" presName="parentText" presStyleLbl="node1" presStyleIdx="2" presStyleCnt="4">
        <dgm:presLayoutVars>
          <dgm:chMax val="0"/>
          <dgm:bulletEnabled val="1"/>
        </dgm:presLayoutVars>
      </dgm:prSet>
      <dgm:spPr/>
    </dgm:pt>
    <dgm:pt modelId="{073DB723-1BEA-0546-ACAC-F6C74B08B4F2}" type="pres">
      <dgm:prSet presAssocID="{43A68F4F-D92C-4B69-97F5-1842B663F089}" presName="spacer" presStyleCnt="0"/>
      <dgm:spPr/>
    </dgm:pt>
    <dgm:pt modelId="{382D1DAC-AB45-324A-B241-7D41C7B10425}" type="pres">
      <dgm:prSet presAssocID="{6F2B32F0-3362-4274-ABFA-97F0F5EBC912}" presName="parentText" presStyleLbl="node1" presStyleIdx="3" presStyleCnt="4">
        <dgm:presLayoutVars>
          <dgm:chMax val="0"/>
          <dgm:bulletEnabled val="1"/>
        </dgm:presLayoutVars>
      </dgm:prSet>
      <dgm:spPr/>
    </dgm:pt>
  </dgm:ptLst>
  <dgm:cxnLst>
    <dgm:cxn modelId="{D6FB3A02-4ED9-4590-AC9F-15EBAD9E7523}" srcId="{4F2B2C3C-556E-4C93-913A-EF1027026964}" destId="{7CE951DF-E58D-46BD-A138-854C43F76E84}" srcOrd="2" destOrd="0" parTransId="{97D4BA19-28DE-4E49-83D3-7EFB82B0AAE1}" sibTransId="{43A68F4F-D92C-4B69-97F5-1842B663F089}"/>
    <dgm:cxn modelId="{99392109-0054-8449-8FB0-0478B330C117}" type="presOf" srcId="{4F2B2C3C-556E-4C93-913A-EF1027026964}" destId="{18436DBF-F502-1F43-B28E-8FF56D99CA5C}" srcOrd="0" destOrd="0" presId="urn:microsoft.com/office/officeart/2005/8/layout/vList2"/>
    <dgm:cxn modelId="{24ED0234-0EE6-479B-9EAA-E496C7EF27DB}" srcId="{4F2B2C3C-556E-4C93-913A-EF1027026964}" destId="{8A1DB426-6370-41C9-9254-BE8813137FCA}" srcOrd="1" destOrd="0" parTransId="{3B8B80EC-E84C-4ECE-8115-74FCB0BAF442}" sibTransId="{783E860C-33E6-49B7-8DFB-F493BF8994DD}"/>
    <dgm:cxn modelId="{7A59DE5E-6511-E548-9D5B-905602E31CB5}" type="presOf" srcId="{E6FE1171-3527-49DD-9F08-B1001B57708C}" destId="{17CFD961-5EFD-374E-A23C-7B28B2B3F72C}" srcOrd="0" destOrd="0" presId="urn:microsoft.com/office/officeart/2005/8/layout/vList2"/>
    <dgm:cxn modelId="{D878F367-E472-4120-B05D-CC4D40B78985}" srcId="{4F2B2C3C-556E-4C93-913A-EF1027026964}" destId="{6F2B32F0-3362-4274-ABFA-97F0F5EBC912}" srcOrd="3" destOrd="0" parTransId="{6BE104A9-4BAB-4D02-90BB-4D290918A3AF}" sibTransId="{53619696-8F55-47AF-A8A9-84409B87B4CD}"/>
    <dgm:cxn modelId="{DE4C8C92-55EC-4CA7-ACAA-C97027AD1268}" srcId="{4F2B2C3C-556E-4C93-913A-EF1027026964}" destId="{E6FE1171-3527-49DD-9F08-B1001B57708C}" srcOrd="0" destOrd="0" parTransId="{53DDF597-A188-4D03-A657-900A5463142D}" sibTransId="{829C1224-A2DE-42E0-922E-C8AED6D04856}"/>
    <dgm:cxn modelId="{105A70AB-9772-7743-A6F9-18166866A5C8}" type="presOf" srcId="{8A1DB426-6370-41C9-9254-BE8813137FCA}" destId="{F19589FC-1486-D94E-B560-C90B363FFDE7}" srcOrd="0" destOrd="0" presId="urn:microsoft.com/office/officeart/2005/8/layout/vList2"/>
    <dgm:cxn modelId="{FB5D3ABD-2577-8048-994F-772511037ED5}" type="presOf" srcId="{7CE951DF-E58D-46BD-A138-854C43F76E84}" destId="{CC004F04-AC01-E44D-A1B9-9964B5800423}" srcOrd="0" destOrd="0" presId="urn:microsoft.com/office/officeart/2005/8/layout/vList2"/>
    <dgm:cxn modelId="{88CD9ABD-4347-9945-92D1-BA12DC5493B9}" type="presOf" srcId="{6F2B32F0-3362-4274-ABFA-97F0F5EBC912}" destId="{382D1DAC-AB45-324A-B241-7D41C7B10425}" srcOrd="0" destOrd="0" presId="urn:microsoft.com/office/officeart/2005/8/layout/vList2"/>
    <dgm:cxn modelId="{DA727995-BB1D-8842-AAFC-206B5957A1F1}" type="presParOf" srcId="{18436DBF-F502-1F43-B28E-8FF56D99CA5C}" destId="{17CFD961-5EFD-374E-A23C-7B28B2B3F72C}" srcOrd="0" destOrd="0" presId="urn:microsoft.com/office/officeart/2005/8/layout/vList2"/>
    <dgm:cxn modelId="{C10B2DD0-7DD6-D34F-AB31-95C5E4C08965}" type="presParOf" srcId="{18436DBF-F502-1F43-B28E-8FF56D99CA5C}" destId="{EFB28712-EE0B-B34A-98D8-6D23F64D8136}" srcOrd="1" destOrd="0" presId="urn:microsoft.com/office/officeart/2005/8/layout/vList2"/>
    <dgm:cxn modelId="{CB8C1519-D233-6647-BF9A-4ECA0F7CD94A}" type="presParOf" srcId="{18436DBF-F502-1F43-B28E-8FF56D99CA5C}" destId="{F19589FC-1486-D94E-B560-C90B363FFDE7}" srcOrd="2" destOrd="0" presId="urn:microsoft.com/office/officeart/2005/8/layout/vList2"/>
    <dgm:cxn modelId="{DEB4B124-598D-2A43-A9B4-C203F0CD21E3}" type="presParOf" srcId="{18436DBF-F502-1F43-B28E-8FF56D99CA5C}" destId="{E86483DC-B8B8-D844-A927-6A37A1EB2B8C}" srcOrd="3" destOrd="0" presId="urn:microsoft.com/office/officeart/2005/8/layout/vList2"/>
    <dgm:cxn modelId="{276F8AD7-9A9C-D64F-9580-A9B5C99799AA}" type="presParOf" srcId="{18436DBF-F502-1F43-B28E-8FF56D99CA5C}" destId="{CC004F04-AC01-E44D-A1B9-9964B5800423}" srcOrd="4" destOrd="0" presId="urn:microsoft.com/office/officeart/2005/8/layout/vList2"/>
    <dgm:cxn modelId="{1AC23AF5-0594-0947-95A3-FF0BA78F97A9}" type="presParOf" srcId="{18436DBF-F502-1F43-B28E-8FF56D99CA5C}" destId="{073DB723-1BEA-0546-ACAC-F6C74B08B4F2}" srcOrd="5" destOrd="0" presId="urn:microsoft.com/office/officeart/2005/8/layout/vList2"/>
    <dgm:cxn modelId="{EA8CA6E9-2377-3445-A1BD-EA0FF1D643C4}" type="presParOf" srcId="{18436DBF-F502-1F43-B28E-8FF56D99CA5C}" destId="{382D1DAC-AB45-324A-B241-7D41C7B1042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8B558-2AF1-BD43-BDA5-87DEF193415C}">
      <dsp:nvSpPr>
        <dsp:cNvPr id="0" name=""/>
        <dsp:cNvSpPr/>
      </dsp:nvSpPr>
      <dsp:spPr>
        <a:xfrm>
          <a:off x="8206" y="357384"/>
          <a:ext cx="3612478" cy="1083743"/>
        </a:xfrm>
        <a:prstGeom prst="rect">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466" tIns="285466" rIns="285466" bIns="285466" numCol="1" spcCol="1270" anchor="ctr" anchorCtr="0">
          <a:noAutofit/>
        </a:bodyPr>
        <a:lstStyle/>
        <a:p>
          <a:pPr marL="0" lvl="0" indent="0" algn="ctr" defTabSz="1600200">
            <a:lnSpc>
              <a:spcPct val="90000"/>
            </a:lnSpc>
            <a:spcBef>
              <a:spcPct val="0"/>
            </a:spcBef>
            <a:spcAft>
              <a:spcPct val="35000"/>
            </a:spcAft>
            <a:buNone/>
          </a:pPr>
          <a:r>
            <a:rPr lang="en-US" sz="3600" kern="1200"/>
            <a:t>Maintaining</a:t>
          </a:r>
        </a:p>
      </dsp:txBody>
      <dsp:txXfrm>
        <a:off x="8206" y="357384"/>
        <a:ext cx="3612478" cy="1083743"/>
      </dsp:txXfrm>
    </dsp:sp>
    <dsp:sp modelId="{660540F3-42E4-7E46-9F09-846F93988A6F}">
      <dsp:nvSpPr>
        <dsp:cNvPr id="0" name=""/>
        <dsp:cNvSpPr/>
      </dsp:nvSpPr>
      <dsp:spPr>
        <a:xfrm>
          <a:off x="8206" y="1441127"/>
          <a:ext cx="3612478" cy="2354894"/>
        </a:xfrm>
        <a:prstGeom prst="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6833" tIns="356833" rIns="356833" bIns="356833" numCol="1" spcCol="1270" anchor="t" anchorCtr="0">
          <a:noAutofit/>
        </a:bodyPr>
        <a:lstStyle/>
        <a:p>
          <a:pPr marL="0" lvl="0" indent="0" algn="l" defTabSz="889000">
            <a:lnSpc>
              <a:spcPct val="90000"/>
            </a:lnSpc>
            <a:spcBef>
              <a:spcPct val="0"/>
            </a:spcBef>
            <a:spcAft>
              <a:spcPct val="35000"/>
            </a:spcAft>
            <a:buNone/>
          </a:pPr>
          <a:r>
            <a:rPr lang="en-US" sz="2000" kern="1200" dirty="0"/>
            <a:t>Maintaining a culture of assessment that supports excellence in education and guides the College’s daily operations and strategic planning.</a:t>
          </a:r>
        </a:p>
      </dsp:txBody>
      <dsp:txXfrm>
        <a:off x="8206" y="1441127"/>
        <a:ext cx="3612478" cy="2354894"/>
      </dsp:txXfrm>
    </dsp:sp>
    <dsp:sp modelId="{57F0F115-E4FC-644C-9527-259CDC1960BB}">
      <dsp:nvSpPr>
        <dsp:cNvPr id="0" name=""/>
        <dsp:cNvSpPr/>
      </dsp:nvSpPr>
      <dsp:spPr>
        <a:xfrm>
          <a:off x="3728580" y="357384"/>
          <a:ext cx="3612478" cy="1083743"/>
        </a:xfrm>
        <a:prstGeom prst="rect">
          <a:avLst/>
        </a:prstGeom>
        <a:solidFill>
          <a:schemeClr val="accent5">
            <a:hueOff val="1178392"/>
            <a:satOff val="-5635"/>
            <a:lumOff val="6177"/>
            <a:alphaOff val="0"/>
          </a:schemeClr>
        </a:solidFill>
        <a:ln w="19050" cap="rnd" cmpd="sng" algn="ctr">
          <a:solidFill>
            <a:schemeClr val="accent5">
              <a:hueOff val="1178392"/>
              <a:satOff val="-5635"/>
              <a:lumOff val="61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466" tIns="285466" rIns="285466" bIns="285466" numCol="1" spcCol="1270" anchor="ctr" anchorCtr="0">
          <a:noAutofit/>
        </a:bodyPr>
        <a:lstStyle/>
        <a:p>
          <a:pPr marL="0" lvl="0" indent="0" algn="ctr" defTabSz="1600200">
            <a:lnSpc>
              <a:spcPct val="90000"/>
            </a:lnSpc>
            <a:spcBef>
              <a:spcPct val="0"/>
            </a:spcBef>
            <a:spcAft>
              <a:spcPct val="35000"/>
            </a:spcAft>
            <a:buNone/>
          </a:pPr>
          <a:r>
            <a:rPr lang="en-US" sz="3600" kern="1200"/>
            <a:t>Expanding</a:t>
          </a:r>
        </a:p>
      </dsp:txBody>
      <dsp:txXfrm>
        <a:off x="3728580" y="357384"/>
        <a:ext cx="3612478" cy="1083743"/>
      </dsp:txXfrm>
    </dsp:sp>
    <dsp:sp modelId="{5CEE481A-E3C6-9A4D-B70C-F735FA91BC75}">
      <dsp:nvSpPr>
        <dsp:cNvPr id="0" name=""/>
        <dsp:cNvSpPr/>
      </dsp:nvSpPr>
      <dsp:spPr>
        <a:xfrm>
          <a:off x="3728580" y="1441127"/>
          <a:ext cx="3612478" cy="2354894"/>
        </a:xfrm>
        <a:prstGeom prst="rect">
          <a:avLst/>
        </a:prstGeom>
        <a:solidFill>
          <a:schemeClr val="accent5">
            <a:tint val="40000"/>
            <a:alpha val="90000"/>
            <a:hueOff val="1302675"/>
            <a:satOff val="2398"/>
            <a:lumOff val="1062"/>
            <a:alphaOff val="0"/>
          </a:schemeClr>
        </a:solidFill>
        <a:ln w="19050" cap="rnd" cmpd="sng" algn="ctr">
          <a:solidFill>
            <a:schemeClr val="accent5">
              <a:tint val="40000"/>
              <a:alpha val="90000"/>
              <a:hueOff val="1302675"/>
              <a:satOff val="2398"/>
              <a:lumOff val="10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6833" tIns="356833" rIns="356833" bIns="356833" numCol="1" spcCol="1270" anchor="t" anchorCtr="0">
          <a:noAutofit/>
        </a:bodyPr>
        <a:lstStyle/>
        <a:p>
          <a:pPr marL="0" lvl="0" indent="0" algn="l" defTabSz="889000">
            <a:lnSpc>
              <a:spcPct val="90000"/>
            </a:lnSpc>
            <a:spcBef>
              <a:spcPct val="0"/>
            </a:spcBef>
            <a:spcAft>
              <a:spcPct val="35000"/>
            </a:spcAft>
            <a:buNone/>
          </a:pPr>
          <a:r>
            <a:rPr lang="en-US" sz="2000" kern="1200" dirty="0"/>
            <a:t>Expanding community engagement through partnerships and enhancing community integration.</a:t>
          </a:r>
        </a:p>
      </dsp:txBody>
      <dsp:txXfrm>
        <a:off x="3728580" y="1441127"/>
        <a:ext cx="3612478" cy="2354894"/>
      </dsp:txXfrm>
    </dsp:sp>
    <dsp:sp modelId="{04EF736C-70D3-1145-9DBF-25F16E95D1F8}">
      <dsp:nvSpPr>
        <dsp:cNvPr id="0" name=""/>
        <dsp:cNvSpPr/>
      </dsp:nvSpPr>
      <dsp:spPr>
        <a:xfrm>
          <a:off x="7448953" y="357384"/>
          <a:ext cx="3612478" cy="1083743"/>
        </a:xfrm>
        <a:prstGeom prst="rect">
          <a:avLst/>
        </a:prstGeom>
        <a:solidFill>
          <a:schemeClr val="accent5">
            <a:hueOff val="2356783"/>
            <a:satOff val="-11270"/>
            <a:lumOff val="12353"/>
            <a:alphaOff val="0"/>
          </a:schemeClr>
        </a:solidFill>
        <a:ln w="19050" cap="rnd" cmpd="sng" algn="ctr">
          <a:solidFill>
            <a:schemeClr val="accent5">
              <a:hueOff val="2356783"/>
              <a:satOff val="-11270"/>
              <a:lumOff val="1235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466" tIns="285466" rIns="285466" bIns="285466" numCol="1" spcCol="1270" anchor="ctr" anchorCtr="0">
          <a:noAutofit/>
        </a:bodyPr>
        <a:lstStyle/>
        <a:p>
          <a:pPr marL="0" lvl="0" indent="0" algn="ctr" defTabSz="1600200">
            <a:lnSpc>
              <a:spcPct val="90000"/>
            </a:lnSpc>
            <a:spcBef>
              <a:spcPct val="0"/>
            </a:spcBef>
            <a:spcAft>
              <a:spcPct val="35000"/>
            </a:spcAft>
            <a:buNone/>
          </a:pPr>
          <a:r>
            <a:rPr lang="en-US" sz="3600" kern="1200"/>
            <a:t>Improving</a:t>
          </a:r>
        </a:p>
      </dsp:txBody>
      <dsp:txXfrm>
        <a:off x="7448953" y="357384"/>
        <a:ext cx="3612478" cy="1083743"/>
      </dsp:txXfrm>
    </dsp:sp>
    <dsp:sp modelId="{34F6F9C7-DD8C-154D-BF9C-0FD917876DED}">
      <dsp:nvSpPr>
        <dsp:cNvPr id="0" name=""/>
        <dsp:cNvSpPr/>
      </dsp:nvSpPr>
      <dsp:spPr>
        <a:xfrm>
          <a:off x="7448953" y="1441127"/>
          <a:ext cx="3612478" cy="2354894"/>
        </a:xfrm>
        <a:prstGeom prst="rect">
          <a:avLst/>
        </a:prstGeom>
        <a:solidFill>
          <a:schemeClr val="accent5">
            <a:tint val="40000"/>
            <a:alpha val="90000"/>
            <a:hueOff val="2605351"/>
            <a:satOff val="4796"/>
            <a:lumOff val="2125"/>
            <a:alphaOff val="0"/>
          </a:schemeClr>
        </a:solidFill>
        <a:ln w="19050" cap="rnd" cmpd="sng" algn="ctr">
          <a:solidFill>
            <a:schemeClr val="accent5">
              <a:tint val="40000"/>
              <a:alpha val="90000"/>
              <a:hueOff val="2605351"/>
              <a:satOff val="4796"/>
              <a:lumOff val="21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6833" tIns="356833" rIns="356833" bIns="356833" numCol="1" spcCol="1270" anchor="t" anchorCtr="0">
          <a:noAutofit/>
        </a:bodyPr>
        <a:lstStyle/>
        <a:p>
          <a:pPr marL="0" lvl="0" indent="0" algn="l" defTabSz="889000">
            <a:lnSpc>
              <a:spcPct val="90000"/>
            </a:lnSpc>
            <a:spcBef>
              <a:spcPct val="0"/>
            </a:spcBef>
            <a:spcAft>
              <a:spcPct val="35000"/>
            </a:spcAft>
            <a:buNone/>
          </a:pPr>
          <a:r>
            <a:rPr lang="en-US" sz="2000" kern="1200"/>
            <a:t>Improving financial sustainability through increasing enrollment and retention.</a:t>
          </a:r>
        </a:p>
      </dsp:txBody>
      <dsp:txXfrm>
        <a:off x="7448953" y="1441127"/>
        <a:ext cx="3612478" cy="23548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FD961-5EFD-374E-A23C-7B28B2B3F72C}">
      <dsp:nvSpPr>
        <dsp:cNvPr id="0" name=""/>
        <dsp:cNvSpPr/>
      </dsp:nvSpPr>
      <dsp:spPr>
        <a:xfrm>
          <a:off x="0" y="2036"/>
          <a:ext cx="8030690" cy="1655310"/>
        </a:xfrm>
        <a:prstGeom prst="round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b="1" i="0" kern="1200" dirty="0"/>
            <a:t>Reaffirmation of Accreditation: </a:t>
          </a:r>
        </a:p>
        <a:p>
          <a:pPr marL="0" lvl="0" indent="0" algn="l" defTabSz="889000">
            <a:lnSpc>
              <a:spcPct val="100000"/>
            </a:lnSpc>
            <a:spcBef>
              <a:spcPct val="0"/>
            </a:spcBef>
            <a:spcAft>
              <a:spcPct val="35000"/>
            </a:spcAft>
            <a:buNone/>
          </a:pPr>
          <a:r>
            <a:rPr lang="en-US" sz="1500" b="0" i="0" kern="1200" dirty="0"/>
            <a:t>The College will establish how it meets the MSCHE Standards for Accreditation, Requirements of Affiliation, and Verification of Compliance.  This is essential for the sustainability of the institution. </a:t>
          </a:r>
          <a:endParaRPr lang="en-US" sz="1500" kern="1200" dirty="0"/>
        </a:p>
      </dsp:txBody>
      <dsp:txXfrm>
        <a:off x="80806" y="82842"/>
        <a:ext cx="7869078" cy="1493698"/>
      </dsp:txXfrm>
    </dsp:sp>
    <dsp:sp modelId="{F19589FC-1486-D94E-B560-C90B363FFDE7}">
      <dsp:nvSpPr>
        <dsp:cNvPr id="0" name=""/>
        <dsp:cNvSpPr/>
      </dsp:nvSpPr>
      <dsp:spPr>
        <a:xfrm>
          <a:off x="0" y="1671408"/>
          <a:ext cx="8030690" cy="1655310"/>
        </a:xfrm>
        <a:prstGeom prst="roundRect">
          <a:avLst/>
        </a:prstGeom>
        <a:gradFill rotWithShape="0">
          <a:gsLst>
            <a:gs pos="0">
              <a:schemeClr val="accent2">
                <a:hueOff val="-441124"/>
                <a:satOff val="497"/>
                <a:lumOff val="1177"/>
                <a:alphaOff val="0"/>
                <a:tint val="98000"/>
                <a:lumMod val="114000"/>
              </a:schemeClr>
            </a:gs>
            <a:gs pos="100000">
              <a:schemeClr val="accent2">
                <a:hueOff val="-441124"/>
                <a:satOff val="497"/>
                <a:lumOff val="1177"/>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b="1" i="0" kern="1200" dirty="0"/>
            <a:t>Campus Inclusivity: </a:t>
          </a:r>
          <a:endParaRPr lang="en-US" sz="2000" b="0" i="0" kern="1200" dirty="0"/>
        </a:p>
        <a:p>
          <a:pPr marL="0" lvl="0" indent="0" algn="l" defTabSz="889000">
            <a:lnSpc>
              <a:spcPct val="100000"/>
            </a:lnSpc>
            <a:spcBef>
              <a:spcPct val="0"/>
            </a:spcBef>
            <a:spcAft>
              <a:spcPct val="35000"/>
            </a:spcAft>
            <a:buNone/>
          </a:pPr>
          <a:r>
            <a:rPr lang="en-US" sz="1500" b="0" i="0" kern="1200" dirty="0"/>
            <a:t>The institution will follow an inclusive process that engages members across the college community. The structure of the self-study will include regular reporting intervals regarding findings and progress.</a:t>
          </a:r>
          <a:endParaRPr lang="en-US" sz="1500" kern="1200" dirty="0"/>
        </a:p>
      </dsp:txBody>
      <dsp:txXfrm>
        <a:off x="80806" y="1752214"/>
        <a:ext cx="7869078" cy="1493698"/>
      </dsp:txXfrm>
    </dsp:sp>
    <dsp:sp modelId="{CC004F04-AC01-E44D-A1B9-9964B5800423}">
      <dsp:nvSpPr>
        <dsp:cNvPr id="0" name=""/>
        <dsp:cNvSpPr/>
      </dsp:nvSpPr>
      <dsp:spPr>
        <a:xfrm>
          <a:off x="0" y="3340781"/>
          <a:ext cx="8030690" cy="1655310"/>
        </a:xfrm>
        <a:prstGeom prst="roundRect">
          <a:avLst/>
        </a:prstGeom>
        <a:gradFill rotWithShape="0">
          <a:gsLst>
            <a:gs pos="0">
              <a:schemeClr val="accent2">
                <a:hueOff val="-882249"/>
                <a:satOff val="995"/>
                <a:lumOff val="2353"/>
                <a:alphaOff val="0"/>
                <a:tint val="98000"/>
                <a:lumMod val="114000"/>
              </a:schemeClr>
            </a:gs>
            <a:gs pos="100000">
              <a:schemeClr val="accent2">
                <a:hueOff val="-882249"/>
                <a:satOff val="995"/>
                <a:lumOff val="2353"/>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b="1" i="0" kern="1200" dirty="0"/>
            <a:t>Charting a Path Toward Continuous Improvement:</a:t>
          </a:r>
        </a:p>
        <a:p>
          <a:pPr marL="0" lvl="0" indent="0" algn="l" defTabSz="889000">
            <a:lnSpc>
              <a:spcPct val="100000"/>
            </a:lnSpc>
            <a:spcBef>
              <a:spcPct val="0"/>
            </a:spcBef>
            <a:spcAft>
              <a:spcPct val="35000"/>
            </a:spcAft>
            <a:buNone/>
          </a:pPr>
          <a:r>
            <a:rPr lang="en-US" sz="1500" b="1" i="0" kern="1200" dirty="0"/>
            <a:t> </a:t>
          </a:r>
          <a:r>
            <a:rPr lang="en-US" sz="1500" b="0" i="0" kern="1200" dirty="0"/>
            <a:t>Using the MSCHE Standards as a guide, the College will evaluate all areas related to each standard and focus on the evaluation of institutional processes across departments to inform and improve planning (academic, enrollment, financial, operational, and strategic). </a:t>
          </a:r>
          <a:endParaRPr lang="en-US" sz="1500" kern="1200" dirty="0"/>
        </a:p>
      </dsp:txBody>
      <dsp:txXfrm>
        <a:off x="80806" y="3421587"/>
        <a:ext cx="7869078" cy="1493698"/>
      </dsp:txXfrm>
    </dsp:sp>
    <dsp:sp modelId="{382D1DAC-AB45-324A-B241-7D41C7B10425}">
      <dsp:nvSpPr>
        <dsp:cNvPr id="0" name=""/>
        <dsp:cNvSpPr/>
      </dsp:nvSpPr>
      <dsp:spPr>
        <a:xfrm>
          <a:off x="0" y="5010153"/>
          <a:ext cx="8030690" cy="1655310"/>
        </a:xfrm>
        <a:prstGeom prst="roundRect">
          <a:avLst/>
        </a:prstGeom>
        <a:gradFill rotWithShape="0">
          <a:gsLst>
            <a:gs pos="0">
              <a:schemeClr val="accent2">
                <a:hueOff val="-1323373"/>
                <a:satOff val="1492"/>
                <a:lumOff val="3530"/>
                <a:alphaOff val="0"/>
                <a:tint val="98000"/>
                <a:lumMod val="114000"/>
              </a:schemeClr>
            </a:gs>
            <a:gs pos="100000">
              <a:schemeClr val="accent2">
                <a:hueOff val="-1323373"/>
                <a:satOff val="1492"/>
                <a:lumOff val="353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b="1" i="0" kern="1200" dirty="0"/>
            <a:t>Improving Institutional Sustainability and Student Success: </a:t>
          </a:r>
          <a:r>
            <a:rPr lang="en-US" sz="2000" b="0" i="0" kern="1200" dirty="0"/>
            <a:t> </a:t>
          </a:r>
        </a:p>
        <a:p>
          <a:pPr marL="0" lvl="0" indent="0" algn="l" defTabSz="889000">
            <a:lnSpc>
              <a:spcPct val="100000"/>
            </a:lnSpc>
            <a:spcBef>
              <a:spcPct val="0"/>
            </a:spcBef>
            <a:spcAft>
              <a:spcPct val="35000"/>
            </a:spcAft>
            <a:buNone/>
          </a:pPr>
          <a:r>
            <a:rPr lang="en-US" sz="1500" b="0" i="0" kern="1200" dirty="0"/>
            <a:t>Develop sustainable initiatives related to recruitment, retention, persistence, and completion grounded in student support and services that specifically support the institution reaching its established annual enrollment targets and goals. </a:t>
          </a:r>
          <a:endParaRPr lang="en-US" sz="1500" kern="1200" dirty="0"/>
        </a:p>
      </dsp:txBody>
      <dsp:txXfrm>
        <a:off x="80806" y="5090959"/>
        <a:ext cx="7869078" cy="1493698"/>
      </dsp:txXfrm>
    </dsp:sp>
  </dsp:spTree>
</dsp:drawing>
</file>

<file path=ppt/diagrams/layout1.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9419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499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803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77364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26965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80469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93977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66255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6482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3763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838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84005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0860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8168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9/19/20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4458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9/19/20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017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6651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27360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9/19/20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03472092"/>
      </p:ext>
    </p:extLst>
  </p:cSld>
  <p:clrMap bg1="dk1" tx1="lt1" bg2="dk2" tx2="lt2" accent1="accent1" accent2="accent2" accent3="accent3" accent4="accent4" accent5="accent5" accent6="accent6" hlink="hlink" folHlink="folHlink"/>
  <p:sldLayoutIdLst>
    <p:sldLayoutId id="2147484220" r:id="rId1"/>
    <p:sldLayoutId id="2147484221" r:id="rId2"/>
    <p:sldLayoutId id="2147484222" r:id="rId3"/>
    <p:sldLayoutId id="2147484223" r:id="rId4"/>
    <p:sldLayoutId id="2147484224" r:id="rId5"/>
    <p:sldLayoutId id="2147484225" r:id="rId6"/>
    <p:sldLayoutId id="2147484226" r:id="rId7"/>
    <p:sldLayoutId id="2147484227" r:id="rId8"/>
    <p:sldLayoutId id="2147484228" r:id="rId9"/>
    <p:sldLayoutId id="2147484229" r:id="rId10"/>
    <p:sldLayoutId id="2147484230" r:id="rId11"/>
    <p:sldLayoutId id="2147484231" r:id="rId12"/>
    <p:sldLayoutId id="2147484232" r:id="rId13"/>
    <p:sldLayoutId id="2147484233" r:id="rId14"/>
    <p:sldLayoutId id="2147484234" r:id="rId15"/>
    <p:sldLayoutId id="2147484235" r:id="rId16"/>
    <p:sldLayoutId id="2147484236" r:id="rId17"/>
    <p:sldLayoutId id="2147484237"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5"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6AE21502-7A19-0E49-ADF5-E2F8BFE9ED84}"/>
              </a:ext>
            </a:extLst>
          </p:cNvPr>
          <p:cNvSpPr>
            <a:spLocks noGrp="1"/>
          </p:cNvSpPr>
          <p:nvPr>
            <p:ph type="ctrTitle"/>
          </p:nvPr>
        </p:nvSpPr>
        <p:spPr>
          <a:xfrm>
            <a:off x="965505" y="623571"/>
            <a:ext cx="10260990" cy="3523885"/>
          </a:xfrm>
        </p:spPr>
        <p:txBody>
          <a:bodyPr>
            <a:normAutofit/>
          </a:bodyPr>
          <a:lstStyle/>
          <a:p>
            <a:pPr algn="ctr">
              <a:lnSpc>
                <a:spcPct val="90000"/>
              </a:lnSpc>
            </a:pPr>
            <a:r>
              <a:rPr lang="en-US" sz="5000"/>
              <a:t>NCCC Self-Study </a:t>
            </a:r>
            <a:br>
              <a:rPr lang="en-US" sz="5000"/>
            </a:br>
            <a:br>
              <a:rPr lang="en-US" sz="5000"/>
            </a:br>
            <a:r>
              <a:rPr lang="en-US" sz="5000"/>
              <a:t>Accreditation through Middle States Commission on Higher Education (MSCHE)</a:t>
            </a:r>
          </a:p>
        </p:txBody>
      </p:sp>
      <p:sp>
        <p:nvSpPr>
          <p:cNvPr id="3" name="Subtitle 2">
            <a:extLst>
              <a:ext uri="{FF2B5EF4-FFF2-40B4-BE49-F238E27FC236}">
                <a16:creationId xmlns:a16="http://schemas.microsoft.com/office/drawing/2014/main" id="{138764E3-FA10-9C4F-8765-ADAE53319828}"/>
              </a:ext>
            </a:extLst>
          </p:cNvPr>
          <p:cNvSpPr>
            <a:spLocks noGrp="1"/>
          </p:cNvSpPr>
          <p:nvPr>
            <p:ph type="subTitle" idx="1"/>
          </p:nvPr>
        </p:nvSpPr>
        <p:spPr>
          <a:xfrm>
            <a:off x="965505" y="4777380"/>
            <a:ext cx="10260990" cy="1209763"/>
          </a:xfrm>
        </p:spPr>
        <p:txBody>
          <a:bodyPr>
            <a:normAutofit/>
          </a:bodyPr>
          <a:lstStyle/>
          <a:p>
            <a:pPr algn="ctr"/>
            <a:r>
              <a:rPr lang="en-US" sz="2400">
                <a:solidFill>
                  <a:schemeClr val="bg2"/>
                </a:solidFill>
              </a:rPr>
              <a:t>Update: August 2020</a:t>
            </a:r>
          </a:p>
        </p:txBody>
      </p:sp>
    </p:spTree>
    <p:extLst>
      <p:ext uri="{BB962C8B-B14F-4D97-AF65-F5344CB8AC3E}">
        <p14:creationId xmlns:p14="http://schemas.microsoft.com/office/powerpoint/2010/main" val="2140452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Rectangle 30">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37"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EDA8BCA5-9240-774D-9103-8DA7996B734C}"/>
              </a:ext>
            </a:extLst>
          </p:cNvPr>
          <p:cNvSpPr>
            <a:spLocks noGrp="1"/>
          </p:cNvSpPr>
          <p:nvPr>
            <p:ph type="title"/>
          </p:nvPr>
        </p:nvSpPr>
        <p:spPr>
          <a:xfrm>
            <a:off x="806195" y="804672"/>
            <a:ext cx="3664200" cy="5248656"/>
          </a:xfrm>
        </p:spPr>
        <p:txBody>
          <a:bodyPr anchor="ctr">
            <a:normAutofit/>
          </a:bodyPr>
          <a:lstStyle/>
          <a:p>
            <a:pPr algn="ctr"/>
            <a:r>
              <a:rPr lang="en-US" b="1" dirty="0">
                <a:latin typeface="Arial" panose="020B0604020202020204" pitchFamily="34" charset="0"/>
                <a:cs typeface="Arial" panose="020B0604020202020204" pitchFamily="34" charset="0"/>
              </a:rPr>
              <a:t>Two Main Components of Accreditation </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24" name="Content Placeholder 2">
            <a:extLst>
              <a:ext uri="{FF2B5EF4-FFF2-40B4-BE49-F238E27FC236}">
                <a16:creationId xmlns:a16="http://schemas.microsoft.com/office/drawing/2014/main" id="{E5EF98EE-B889-9540-92B7-6E611F527304}"/>
              </a:ext>
            </a:extLst>
          </p:cNvPr>
          <p:cNvSpPr>
            <a:spLocks noGrp="1"/>
          </p:cNvSpPr>
          <p:nvPr>
            <p:ph sz="quarter" idx="13"/>
          </p:nvPr>
        </p:nvSpPr>
        <p:spPr>
          <a:xfrm>
            <a:off x="4975861" y="804671"/>
            <a:ext cx="6399930" cy="5248657"/>
          </a:xfrm>
        </p:spPr>
        <p:txBody>
          <a:bodyPr anchor="ctr">
            <a:normAutofit/>
          </a:bodyPr>
          <a:lstStyle/>
          <a:p>
            <a:pPr marL="0" indent="0">
              <a:buNone/>
            </a:pPr>
            <a:r>
              <a:rPr lang="en-US" sz="2800" b="1" dirty="0"/>
              <a:t>Standards of Accreditation</a:t>
            </a:r>
          </a:p>
          <a:p>
            <a:pPr>
              <a:buFont typeface="Wingdings" pitchFamily="2" charset="2"/>
              <a:buChar char="v"/>
            </a:pPr>
            <a:r>
              <a:rPr lang="en-US" sz="2800" dirty="0"/>
              <a:t>E</a:t>
            </a:r>
            <a:r>
              <a:rPr lang="en-US" sz="2800" dirty="0">
                <a:latin typeface="Arial" panose="020B0604020202020204" pitchFamily="34" charset="0"/>
                <a:cs typeface="Arial" panose="020B0604020202020204" pitchFamily="34" charset="0"/>
              </a:rPr>
              <a:t>valuation</a:t>
            </a:r>
            <a:r>
              <a:rPr lang="en-US" sz="2800" dirty="0"/>
              <a:t> of 7 standards covering all areas of the college</a:t>
            </a:r>
          </a:p>
          <a:p>
            <a:pPr marL="0" indent="0">
              <a:buNone/>
            </a:pPr>
            <a:endParaRPr lang="en-US" dirty="0"/>
          </a:p>
          <a:p>
            <a:pPr marL="0" indent="0">
              <a:buNone/>
            </a:pPr>
            <a:r>
              <a:rPr lang="en-US" sz="2800" b="1" dirty="0"/>
              <a:t>Requirements of Affiliation</a:t>
            </a:r>
          </a:p>
          <a:p>
            <a:pPr>
              <a:buFont typeface="Wingdings" pitchFamily="2" charset="2"/>
              <a:buChar char="v"/>
            </a:pPr>
            <a:r>
              <a:rPr lang="en-US" sz="2800" dirty="0"/>
              <a:t>Demonstration of ongoing compliance with ethical and legal expectations and requirements </a:t>
            </a:r>
            <a:r>
              <a:rPr lang="en-US" dirty="0"/>
              <a:t>(This includes ongoing Verification of Compliance)</a:t>
            </a:r>
          </a:p>
          <a:p>
            <a:pPr marL="0" indent="0">
              <a:buNone/>
            </a:pPr>
            <a:endParaRPr lang="en-US" dirty="0"/>
          </a:p>
        </p:txBody>
      </p:sp>
    </p:spTree>
    <p:extLst>
      <p:ext uri="{BB962C8B-B14F-4D97-AF65-F5344CB8AC3E}">
        <p14:creationId xmlns:p14="http://schemas.microsoft.com/office/powerpoint/2010/main" val="140554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928A7-89F1-0043-BB76-A9EFE3D3ABC7}"/>
              </a:ext>
            </a:extLst>
          </p:cNvPr>
          <p:cNvSpPr>
            <a:spLocks noGrp="1"/>
          </p:cNvSpPr>
          <p:nvPr>
            <p:ph type="title"/>
          </p:nvPr>
        </p:nvSpPr>
        <p:spPr/>
        <p:txBody>
          <a:bodyPr/>
          <a:lstStyle/>
          <a:p>
            <a:pPr algn="ctr"/>
            <a:r>
              <a:rPr lang="en-US" dirty="0"/>
              <a:t>Self-Study Process</a:t>
            </a:r>
          </a:p>
        </p:txBody>
      </p:sp>
      <p:sp>
        <p:nvSpPr>
          <p:cNvPr id="3" name="Text Placeholder 2">
            <a:extLst>
              <a:ext uri="{FF2B5EF4-FFF2-40B4-BE49-F238E27FC236}">
                <a16:creationId xmlns:a16="http://schemas.microsoft.com/office/drawing/2014/main" id="{31923E36-F160-2847-9DB3-612BFC5B7859}"/>
              </a:ext>
            </a:extLst>
          </p:cNvPr>
          <p:cNvSpPr>
            <a:spLocks noGrp="1"/>
          </p:cNvSpPr>
          <p:nvPr>
            <p:ph type="body" idx="1"/>
          </p:nvPr>
        </p:nvSpPr>
        <p:spPr/>
        <p:txBody>
          <a:bodyPr/>
          <a:lstStyle/>
          <a:p>
            <a:r>
              <a:rPr lang="en-US" dirty="0"/>
              <a:t>2018-2019</a:t>
            </a:r>
          </a:p>
        </p:txBody>
      </p:sp>
      <p:sp>
        <p:nvSpPr>
          <p:cNvPr id="4" name="Text Placeholder 3">
            <a:extLst>
              <a:ext uri="{FF2B5EF4-FFF2-40B4-BE49-F238E27FC236}">
                <a16:creationId xmlns:a16="http://schemas.microsoft.com/office/drawing/2014/main" id="{7381E13A-A6DF-4848-B212-8927483D593F}"/>
              </a:ext>
            </a:extLst>
          </p:cNvPr>
          <p:cNvSpPr>
            <a:spLocks noGrp="1"/>
          </p:cNvSpPr>
          <p:nvPr>
            <p:ph type="body" sz="half" idx="15"/>
          </p:nvPr>
        </p:nvSpPr>
        <p:spPr/>
        <p:txBody>
          <a:bodyPr/>
          <a:lstStyle/>
          <a:p>
            <a:pPr marL="285750" indent="-285750">
              <a:buFont typeface="Wingdings" pitchFamily="2" charset="2"/>
              <a:buChar char="v"/>
            </a:pPr>
            <a:r>
              <a:rPr lang="en-US" dirty="0"/>
              <a:t>Attendance at Self-Study Institute</a:t>
            </a:r>
          </a:p>
          <a:p>
            <a:pPr marL="285750" indent="-285750">
              <a:buFont typeface="Wingdings" pitchFamily="2" charset="2"/>
              <a:buChar char="v"/>
            </a:pPr>
            <a:endParaRPr lang="en-US" dirty="0"/>
          </a:p>
          <a:p>
            <a:pPr marL="285750" indent="-285750">
              <a:buFont typeface="Wingdings" pitchFamily="2" charset="2"/>
              <a:buChar char="v"/>
            </a:pPr>
            <a:r>
              <a:rPr lang="en-US" dirty="0"/>
              <a:t>Identification of Steering Committee/Working Groups</a:t>
            </a:r>
          </a:p>
          <a:p>
            <a:pPr marL="285750" indent="-285750">
              <a:buFont typeface="Wingdings" pitchFamily="2" charset="2"/>
              <a:buChar char="v"/>
            </a:pPr>
            <a:endParaRPr lang="en-US" dirty="0"/>
          </a:p>
          <a:p>
            <a:pPr marL="285750" indent="-285750">
              <a:buFont typeface="Wingdings" pitchFamily="2" charset="2"/>
              <a:buChar char="v"/>
            </a:pPr>
            <a:r>
              <a:rPr lang="en-US" dirty="0"/>
              <a:t>Draft of Self-Study Design document</a:t>
            </a:r>
          </a:p>
          <a:p>
            <a:pPr marL="285750" indent="-285750">
              <a:buFont typeface="Wingdings" pitchFamily="2" charset="2"/>
              <a:buChar char="v"/>
            </a:pPr>
            <a:endParaRPr lang="en-US" dirty="0"/>
          </a:p>
          <a:p>
            <a:pPr marL="285750" indent="-285750">
              <a:buFont typeface="Wingdings" pitchFamily="2" charset="2"/>
              <a:buChar char="v"/>
            </a:pPr>
            <a:endParaRPr lang="en-US" dirty="0"/>
          </a:p>
        </p:txBody>
      </p:sp>
      <p:sp>
        <p:nvSpPr>
          <p:cNvPr id="5" name="Text Placeholder 4">
            <a:extLst>
              <a:ext uri="{FF2B5EF4-FFF2-40B4-BE49-F238E27FC236}">
                <a16:creationId xmlns:a16="http://schemas.microsoft.com/office/drawing/2014/main" id="{77ACCA70-FF4F-E846-A039-F2B9FEB1CB7F}"/>
              </a:ext>
            </a:extLst>
          </p:cNvPr>
          <p:cNvSpPr>
            <a:spLocks noGrp="1"/>
          </p:cNvSpPr>
          <p:nvPr>
            <p:ph type="body" sz="quarter" idx="3"/>
          </p:nvPr>
        </p:nvSpPr>
        <p:spPr/>
        <p:txBody>
          <a:bodyPr/>
          <a:lstStyle/>
          <a:p>
            <a:r>
              <a:rPr lang="en-US" dirty="0"/>
              <a:t>2019-2020</a:t>
            </a:r>
          </a:p>
        </p:txBody>
      </p:sp>
      <p:sp>
        <p:nvSpPr>
          <p:cNvPr id="6" name="Text Placeholder 5">
            <a:extLst>
              <a:ext uri="{FF2B5EF4-FFF2-40B4-BE49-F238E27FC236}">
                <a16:creationId xmlns:a16="http://schemas.microsoft.com/office/drawing/2014/main" id="{2DE5E166-30E0-BA4C-BCCC-F521D084E9C0}"/>
              </a:ext>
            </a:extLst>
          </p:cNvPr>
          <p:cNvSpPr>
            <a:spLocks noGrp="1"/>
          </p:cNvSpPr>
          <p:nvPr>
            <p:ph type="body" sz="half" idx="16"/>
          </p:nvPr>
        </p:nvSpPr>
        <p:spPr/>
        <p:txBody>
          <a:bodyPr/>
          <a:lstStyle/>
          <a:p>
            <a:pPr marL="285750" indent="-285750">
              <a:buFont typeface="Wingdings" pitchFamily="2" charset="2"/>
              <a:buChar char="v"/>
            </a:pPr>
            <a:r>
              <a:rPr lang="en-US" dirty="0"/>
              <a:t>Formation of Steering Committee/Working Groups</a:t>
            </a:r>
          </a:p>
          <a:p>
            <a:pPr marL="285750" indent="-285750">
              <a:buFont typeface="Wingdings" pitchFamily="2" charset="2"/>
              <a:buChar char="v"/>
            </a:pPr>
            <a:r>
              <a:rPr lang="en-US" dirty="0"/>
              <a:t>Meeting with MSCHE Liaison</a:t>
            </a:r>
          </a:p>
          <a:p>
            <a:pPr marL="285750" indent="-285750">
              <a:buFont typeface="Wingdings" pitchFamily="2" charset="2"/>
              <a:buChar char="v"/>
            </a:pPr>
            <a:r>
              <a:rPr lang="en-US" dirty="0"/>
              <a:t>Submission of Self-Study Design document</a:t>
            </a:r>
          </a:p>
          <a:p>
            <a:pPr marL="285750" indent="-285750">
              <a:buFont typeface="Wingdings" pitchFamily="2" charset="2"/>
              <a:buChar char="v"/>
            </a:pPr>
            <a:r>
              <a:rPr lang="en-US" dirty="0"/>
              <a:t>Regular Meetings for Steering Committee/Working Groups</a:t>
            </a:r>
          </a:p>
          <a:p>
            <a:pPr marL="285750" indent="-285750">
              <a:buFont typeface="Wingdings" pitchFamily="2" charset="2"/>
              <a:buChar char="v"/>
            </a:pPr>
            <a:r>
              <a:rPr lang="en-US" dirty="0"/>
              <a:t>Gathering of Data  </a:t>
            </a:r>
          </a:p>
          <a:p>
            <a:pPr marL="285750" indent="-285750">
              <a:buFont typeface="Wingdings" pitchFamily="2" charset="2"/>
              <a:buChar char="v"/>
            </a:pPr>
            <a:r>
              <a:rPr lang="en-US" dirty="0"/>
              <a:t>Analysis of how NCCC meets Standards of Accreditation</a:t>
            </a:r>
          </a:p>
        </p:txBody>
      </p:sp>
      <p:sp>
        <p:nvSpPr>
          <p:cNvPr id="7" name="Text Placeholder 6">
            <a:extLst>
              <a:ext uri="{FF2B5EF4-FFF2-40B4-BE49-F238E27FC236}">
                <a16:creationId xmlns:a16="http://schemas.microsoft.com/office/drawing/2014/main" id="{350DF2A0-1415-EC48-94B8-49B574BCD8FA}"/>
              </a:ext>
            </a:extLst>
          </p:cNvPr>
          <p:cNvSpPr>
            <a:spLocks noGrp="1"/>
          </p:cNvSpPr>
          <p:nvPr>
            <p:ph type="body" sz="quarter" idx="13"/>
          </p:nvPr>
        </p:nvSpPr>
        <p:spPr/>
        <p:txBody>
          <a:bodyPr/>
          <a:lstStyle/>
          <a:p>
            <a:r>
              <a:rPr lang="en-US" dirty="0"/>
              <a:t>2020-2021</a:t>
            </a:r>
          </a:p>
        </p:txBody>
      </p:sp>
      <p:sp>
        <p:nvSpPr>
          <p:cNvPr id="8" name="Text Placeholder 7">
            <a:extLst>
              <a:ext uri="{FF2B5EF4-FFF2-40B4-BE49-F238E27FC236}">
                <a16:creationId xmlns:a16="http://schemas.microsoft.com/office/drawing/2014/main" id="{EA341C1D-61CE-1B40-9BD5-16503968E787}"/>
              </a:ext>
            </a:extLst>
          </p:cNvPr>
          <p:cNvSpPr>
            <a:spLocks noGrp="1"/>
          </p:cNvSpPr>
          <p:nvPr>
            <p:ph type="body" sz="half" idx="17"/>
          </p:nvPr>
        </p:nvSpPr>
        <p:spPr/>
        <p:txBody>
          <a:bodyPr>
            <a:normAutofit lnSpcReduction="10000"/>
          </a:bodyPr>
          <a:lstStyle/>
          <a:p>
            <a:pPr marL="285750" indent="-285750">
              <a:buFont typeface="Wingdings" pitchFamily="2" charset="2"/>
              <a:buChar char="v"/>
            </a:pPr>
            <a:r>
              <a:rPr lang="en-US" dirty="0"/>
              <a:t>Creation of Working Draft (September)</a:t>
            </a:r>
          </a:p>
          <a:p>
            <a:endParaRPr lang="en-US" dirty="0"/>
          </a:p>
          <a:p>
            <a:pPr marL="285750" indent="-285750">
              <a:buFont typeface="Wingdings" pitchFamily="2" charset="2"/>
              <a:buChar char="v"/>
            </a:pPr>
            <a:r>
              <a:rPr lang="en-US" dirty="0"/>
              <a:t>Review and Revision of Draft by College community (September-October)</a:t>
            </a:r>
          </a:p>
          <a:p>
            <a:pPr marL="285750" indent="-285750">
              <a:buFont typeface="Wingdings" pitchFamily="2" charset="2"/>
              <a:buChar char="v"/>
            </a:pPr>
            <a:endParaRPr lang="en-US" dirty="0"/>
          </a:p>
          <a:p>
            <a:pPr marL="285750" indent="-285750">
              <a:buFont typeface="Wingdings" pitchFamily="2" charset="2"/>
              <a:buChar char="v"/>
            </a:pPr>
            <a:r>
              <a:rPr lang="en-US" dirty="0"/>
              <a:t>Meeting with MSCHE Team Chair (November)</a:t>
            </a:r>
          </a:p>
          <a:p>
            <a:pPr marL="285750" indent="-285750">
              <a:buFont typeface="Wingdings" pitchFamily="2" charset="2"/>
              <a:buChar char="v"/>
            </a:pPr>
            <a:endParaRPr lang="en-US" dirty="0"/>
          </a:p>
          <a:p>
            <a:pPr marL="285750" indent="-285750">
              <a:buFont typeface="Wingdings" pitchFamily="2" charset="2"/>
              <a:buChar char="v"/>
            </a:pPr>
            <a:r>
              <a:rPr lang="en-US" dirty="0"/>
              <a:t>Submission of Final Draft to MSCHE (December-January)</a:t>
            </a:r>
          </a:p>
          <a:p>
            <a:pPr marL="285750" indent="-285750">
              <a:buFont typeface="Wingdings" pitchFamily="2" charset="2"/>
              <a:buChar char="v"/>
            </a:pPr>
            <a:endParaRPr lang="en-US" dirty="0"/>
          </a:p>
        </p:txBody>
      </p:sp>
    </p:spTree>
    <p:extLst>
      <p:ext uri="{BB962C8B-B14F-4D97-AF65-F5344CB8AC3E}">
        <p14:creationId xmlns:p14="http://schemas.microsoft.com/office/powerpoint/2010/main" val="195552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F81D5-E563-A34B-B898-A9AB98C06619}"/>
              </a:ext>
            </a:extLst>
          </p:cNvPr>
          <p:cNvSpPr>
            <a:spLocks noGrp="1"/>
          </p:cNvSpPr>
          <p:nvPr>
            <p:ph type="title"/>
          </p:nvPr>
        </p:nvSpPr>
        <p:spPr>
          <a:xfrm>
            <a:off x="913775" y="469900"/>
            <a:ext cx="10364451" cy="1172634"/>
          </a:xfrm>
        </p:spPr>
        <p:txBody>
          <a:bodyPr>
            <a:normAutofit/>
          </a:bodyPr>
          <a:lstStyle/>
          <a:p>
            <a:pPr algn="ctr"/>
            <a:r>
              <a:rPr lang="en-US" sz="4400" dirty="0">
                <a:latin typeface="Arial" panose="020B0604020202020204" pitchFamily="34" charset="0"/>
              </a:rPr>
              <a:t>Standards of Accreditation</a:t>
            </a:r>
          </a:p>
        </p:txBody>
      </p:sp>
      <p:sp>
        <p:nvSpPr>
          <p:cNvPr id="3" name="Content Placeholder 2">
            <a:extLst>
              <a:ext uri="{FF2B5EF4-FFF2-40B4-BE49-F238E27FC236}">
                <a16:creationId xmlns:a16="http://schemas.microsoft.com/office/drawing/2014/main" id="{476F4CC7-30D0-E44A-9466-82A1AC0605E3}"/>
              </a:ext>
            </a:extLst>
          </p:cNvPr>
          <p:cNvSpPr>
            <a:spLocks noGrp="1"/>
          </p:cNvSpPr>
          <p:nvPr>
            <p:ph sz="quarter" idx="13"/>
          </p:nvPr>
        </p:nvSpPr>
        <p:spPr>
          <a:xfrm>
            <a:off x="913774" y="1308100"/>
            <a:ext cx="9817726" cy="5207000"/>
          </a:xfrm>
        </p:spPr>
        <p:txBody>
          <a:bodyPr anchor="ctr">
            <a:noAutofit/>
          </a:bodyPr>
          <a:lstStyle/>
          <a:p>
            <a:pPr>
              <a:lnSpc>
                <a:spcPct val="150000"/>
              </a:lnSpc>
            </a:pPr>
            <a:r>
              <a:rPr lang="en-US" sz="2400" b="1" dirty="0"/>
              <a:t>Standard I: </a:t>
            </a:r>
            <a:r>
              <a:rPr lang="en-US" sz="2400" dirty="0"/>
              <a:t>	Mission and Goals</a:t>
            </a:r>
          </a:p>
          <a:p>
            <a:pPr>
              <a:lnSpc>
                <a:spcPct val="150000"/>
              </a:lnSpc>
            </a:pPr>
            <a:r>
              <a:rPr lang="en-US" sz="2400" b="1" dirty="0"/>
              <a:t>Standard II: </a:t>
            </a:r>
            <a:r>
              <a:rPr lang="en-US" sz="2400" dirty="0"/>
              <a:t>	Ethics and Integrity</a:t>
            </a:r>
          </a:p>
          <a:p>
            <a:pPr>
              <a:lnSpc>
                <a:spcPct val="150000"/>
              </a:lnSpc>
            </a:pPr>
            <a:r>
              <a:rPr lang="en-US" sz="2400" b="1" dirty="0"/>
              <a:t>Standard III: </a:t>
            </a:r>
            <a:r>
              <a:rPr lang="en-US" sz="2400" dirty="0"/>
              <a:t>	Design and Delivery of the Student Experience</a:t>
            </a:r>
          </a:p>
          <a:p>
            <a:pPr>
              <a:lnSpc>
                <a:spcPct val="150000"/>
              </a:lnSpc>
            </a:pPr>
            <a:r>
              <a:rPr lang="en-US" sz="2400" b="1" dirty="0"/>
              <a:t>Standard IV: </a:t>
            </a:r>
            <a:r>
              <a:rPr lang="en-US" sz="2400" dirty="0"/>
              <a:t>	Support of the Student Experience</a:t>
            </a:r>
          </a:p>
          <a:p>
            <a:pPr>
              <a:lnSpc>
                <a:spcPct val="150000"/>
              </a:lnSpc>
            </a:pPr>
            <a:r>
              <a:rPr lang="en-US" sz="2400" b="1" dirty="0"/>
              <a:t>Standard V: </a:t>
            </a:r>
            <a:r>
              <a:rPr lang="en-US" sz="2400" dirty="0"/>
              <a:t>	Educational Effectiveness Assessment</a:t>
            </a:r>
          </a:p>
          <a:p>
            <a:pPr>
              <a:lnSpc>
                <a:spcPct val="150000"/>
              </a:lnSpc>
            </a:pPr>
            <a:r>
              <a:rPr lang="en-US" sz="2400" b="1" dirty="0"/>
              <a:t>Standard VI: </a:t>
            </a:r>
            <a:r>
              <a:rPr lang="en-US" sz="2400" dirty="0"/>
              <a:t>	Planning, Resources, and Institutional 				Improvement</a:t>
            </a:r>
          </a:p>
          <a:p>
            <a:pPr>
              <a:lnSpc>
                <a:spcPct val="150000"/>
              </a:lnSpc>
            </a:pPr>
            <a:r>
              <a:rPr lang="en-US" sz="2400" b="1" dirty="0"/>
              <a:t>Standard VII: </a:t>
            </a:r>
            <a:r>
              <a:rPr lang="en-US" sz="2400" dirty="0"/>
              <a:t>Governance, Leadership, and Administration</a:t>
            </a:r>
          </a:p>
        </p:txBody>
      </p:sp>
    </p:spTree>
    <p:extLst>
      <p:ext uri="{BB962C8B-B14F-4D97-AF65-F5344CB8AC3E}">
        <p14:creationId xmlns:p14="http://schemas.microsoft.com/office/powerpoint/2010/main" val="284838113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725E-9BCB-8345-9279-F473E71F9E85}"/>
              </a:ext>
            </a:extLst>
          </p:cNvPr>
          <p:cNvSpPr>
            <a:spLocks noGrp="1"/>
          </p:cNvSpPr>
          <p:nvPr>
            <p:ph type="title"/>
          </p:nvPr>
        </p:nvSpPr>
        <p:spPr>
          <a:xfrm>
            <a:off x="646111" y="452718"/>
            <a:ext cx="9404723" cy="1400530"/>
          </a:xfrm>
        </p:spPr>
        <p:txBody>
          <a:bodyPr>
            <a:normAutofit/>
          </a:bodyPr>
          <a:lstStyle/>
          <a:p>
            <a:pPr algn="ctr"/>
            <a:r>
              <a:rPr lang="en-US" dirty="0"/>
              <a:t>Institutional Priorities: What’s Important Now?</a:t>
            </a:r>
          </a:p>
        </p:txBody>
      </p:sp>
      <p:graphicFrame>
        <p:nvGraphicFramePr>
          <p:cNvPr id="21" name="Content Placeholder 2">
            <a:extLst>
              <a:ext uri="{FF2B5EF4-FFF2-40B4-BE49-F238E27FC236}">
                <a16:creationId xmlns:a16="http://schemas.microsoft.com/office/drawing/2014/main" id="{F8C579A3-E0E2-481A-8821-4FF8E8D5D2E9}"/>
              </a:ext>
            </a:extLst>
          </p:cNvPr>
          <p:cNvGraphicFramePr>
            <a:graphicFrameLocks noGrp="1"/>
          </p:cNvGraphicFramePr>
          <p:nvPr>
            <p:ph idx="1"/>
            <p:extLst>
              <p:ext uri="{D42A27DB-BD31-4B8C-83A1-F6EECF244321}">
                <p14:modId xmlns:p14="http://schemas.microsoft.com/office/powerpoint/2010/main" val="134813758"/>
              </p:ext>
            </p:extLst>
          </p:nvPr>
        </p:nvGraphicFramePr>
        <p:xfrm>
          <a:off x="646110" y="2043113"/>
          <a:ext cx="11069639" cy="41534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699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8B9538A-2A89-47DD-996C-7D2BE2AB6C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DA9E94-A6B9-D74A-8899-4A89087173B1}"/>
              </a:ext>
            </a:extLst>
          </p:cNvPr>
          <p:cNvSpPr>
            <a:spLocks noGrp="1"/>
          </p:cNvSpPr>
          <p:nvPr>
            <p:ph type="title"/>
          </p:nvPr>
        </p:nvSpPr>
        <p:spPr>
          <a:xfrm>
            <a:off x="493884" y="787400"/>
            <a:ext cx="3108626" cy="4572000"/>
          </a:xfrm>
        </p:spPr>
        <p:txBody>
          <a:bodyPr anchor="ctr">
            <a:normAutofit/>
          </a:bodyPr>
          <a:lstStyle/>
          <a:p>
            <a:r>
              <a:rPr lang="en-US" sz="3600" dirty="0">
                <a:solidFill>
                  <a:srgbClr val="EBEBEB"/>
                </a:solidFill>
              </a:rPr>
              <a:t>Intended Outcomes:</a:t>
            </a:r>
            <a:br>
              <a:rPr lang="en-US" sz="3600" dirty="0">
                <a:solidFill>
                  <a:srgbClr val="EBEBEB"/>
                </a:solidFill>
              </a:rPr>
            </a:br>
            <a:br>
              <a:rPr lang="en-US" sz="3600" dirty="0">
                <a:solidFill>
                  <a:srgbClr val="EBEBEB"/>
                </a:solidFill>
              </a:rPr>
            </a:br>
            <a:r>
              <a:rPr lang="en-US" sz="3600" dirty="0">
                <a:solidFill>
                  <a:srgbClr val="EBEBEB"/>
                </a:solidFill>
              </a:rPr>
              <a:t>What will we accomplish?</a:t>
            </a:r>
          </a:p>
        </p:txBody>
      </p:sp>
      <p:sp>
        <p:nvSpPr>
          <p:cNvPr id="11" name="Freeform: Shape 10">
            <a:extLst>
              <a:ext uri="{FF2B5EF4-FFF2-40B4-BE49-F238E27FC236}">
                <a16:creationId xmlns:a16="http://schemas.microsoft.com/office/drawing/2014/main" id="{E625979B-5325-4898-8EF9-5C174B192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11">
            <a:extLst>
              <a:ext uri="{FF2B5EF4-FFF2-40B4-BE49-F238E27FC236}">
                <a16:creationId xmlns:a16="http://schemas.microsoft.com/office/drawing/2014/main" id="{34B22E2B-30D5-47A4-97C5-091EA1AB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5" name="Rectangle 14">
            <a:extLst>
              <a:ext uri="{FF2B5EF4-FFF2-40B4-BE49-F238E27FC236}">
                <a16:creationId xmlns:a16="http://schemas.microsoft.com/office/drawing/2014/main" id="{9B6DA3CD-A002-40ED-8194-B4E637BD7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3E2A0341-05E2-4615-95A0-2BBB6A9BD138}"/>
              </a:ext>
            </a:extLst>
          </p:cNvPr>
          <p:cNvGraphicFramePr>
            <a:graphicFrameLocks noGrp="1"/>
          </p:cNvGraphicFramePr>
          <p:nvPr>
            <p:ph idx="1"/>
            <p:extLst>
              <p:ext uri="{D42A27DB-BD31-4B8C-83A1-F6EECF244321}">
                <p14:modId xmlns:p14="http://schemas.microsoft.com/office/powerpoint/2010/main" val="762764016"/>
              </p:ext>
            </p:extLst>
          </p:nvPr>
        </p:nvGraphicFramePr>
        <p:xfrm>
          <a:off x="3881910" y="88900"/>
          <a:ext cx="8030690" cy="6667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75504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0" name="Freeform 7">
            <a:extLst>
              <a:ext uri="{FF2B5EF4-FFF2-40B4-BE49-F238E27FC236}">
                <a16:creationId xmlns:a16="http://schemas.microsoft.com/office/drawing/2014/main" id="{0A01F2A2-AEDD-47DC-AFB5-B97CEB9A5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23214F2-E648-444E-B5D6-AA043B9BC942}"/>
              </a:ext>
            </a:extLst>
          </p:cNvPr>
          <p:cNvSpPr>
            <a:spLocks noGrp="1"/>
          </p:cNvSpPr>
          <p:nvPr>
            <p:ph type="title"/>
          </p:nvPr>
        </p:nvSpPr>
        <p:spPr>
          <a:xfrm>
            <a:off x="648930" y="629267"/>
            <a:ext cx="9252154" cy="1016654"/>
          </a:xfrm>
        </p:spPr>
        <p:txBody>
          <a:bodyPr>
            <a:normAutofit/>
          </a:bodyPr>
          <a:lstStyle/>
          <a:p>
            <a:pPr algn="ctr"/>
            <a:r>
              <a:rPr lang="en-US" dirty="0"/>
              <a:t>What’s My Role?</a:t>
            </a:r>
          </a:p>
        </p:txBody>
      </p:sp>
      <p:sp>
        <p:nvSpPr>
          <p:cNvPr id="12" name="Rectangle 11">
            <a:extLst>
              <a:ext uri="{FF2B5EF4-FFF2-40B4-BE49-F238E27FC236}">
                <a16:creationId xmlns:a16="http://schemas.microsoft.com/office/drawing/2014/main" id="{DB5AF5F3-AD0A-4EFA-854A-47C780F26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924298"/>
            <a:ext cx="12192417" cy="293370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
            <a:extLst>
              <a:ext uri="{FF2B5EF4-FFF2-40B4-BE49-F238E27FC236}">
                <a16:creationId xmlns:a16="http://schemas.microsoft.com/office/drawing/2014/main" id="{1E3D6D6C-E192-4135-B1DB-17C71EEBC9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1695" cy="280246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3" name="Content Placeholder 2">
            <a:extLst>
              <a:ext uri="{FF2B5EF4-FFF2-40B4-BE49-F238E27FC236}">
                <a16:creationId xmlns:a16="http://schemas.microsoft.com/office/drawing/2014/main" id="{97BEB413-C78C-A94A-8DFF-01C3717ABA8F}"/>
              </a:ext>
            </a:extLst>
          </p:cNvPr>
          <p:cNvSpPr>
            <a:spLocks noGrp="1"/>
          </p:cNvSpPr>
          <p:nvPr>
            <p:ph idx="1"/>
          </p:nvPr>
        </p:nvSpPr>
        <p:spPr>
          <a:xfrm>
            <a:off x="648929" y="2278981"/>
            <a:ext cx="9109433" cy="4447784"/>
          </a:xfrm>
        </p:spPr>
        <p:txBody>
          <a:bodyPr>
            <a:normAutofit/>
          </a:bodyPr>
          <a:lstStyle/>
          <a:p>
            <a:pPr>
              <a:lnSpc>
                <a:spcPct val="90000"/>
              </a:lnSpc>
            </a:pPr>
            <a:r>
              <a:rPr lang="en-US" sz="2400" dirty="0">
                <a:solidFill>
                  <a:schemeClr val="bg1"/>
                </a:solidFill>
              </a:rPr>
              <a:t>Consider how your work and your department contributes to the overall mission and strategic/operational goals of the College?</a:t>
            </a:r>
          </a:p>
          <a:p>
            <a:pPr marL="0" indent="0">
              <a:lnSpc>
                <a:spcPct val="90000"/>
              </a:lnSpc>
              <a:buNone/>
            </a:pPr>
            <a:endParaRPr lang="en-US" sz="1600" dirty="0">
              <a:solidFill>
                <a:schemeClr val="bg1"/>
              </a:solidFill>
            </a:endParaRPr>
          </a:p>
          <a:p>
            <a:pPr>
              <a:lnSpc>
                <a:spcPct val="90000"/>
              </a:lnSpc>
            </a:pPr>
            <a:r>
              <a:rPr lang="en-US" sz="2400" dirty="0">
                <a:solidFill>
                  <a:schemeClr val="bg1"/>
                </a:solidFill>
              </a:rPr>
              <a:t>Assess processes and outcomes in your respective department and identify areas of strengths and areas needing improvement.</a:t>
            </a:r>
          </a:p>
          <a:p>
            <a:pPr marL="0" indent="0">
              <a:lnSpc>
                <a:spcPct val="90000"/>
              </a:lnSpc>
              <a:buNone/>
            </a:pPr>
            <a:endParaRPr lang="en-US" sz="1600" dirty="0">
              <a:solidFill>
                <a:schemeClr val="bg1"/>
              </a:solidFill>
            </a:endParaRPr>
          </a:p>
          <a:p>
            <a:pPr>
              <a:lnSpc>
                <a:spcPct val="90000"/>
              </a:lnSpc>
            </a:pPr>
            <a:r>
              <a:rPr lang="en-US" sz="2400" dirty="0">
                <a:solidFill>
                  <a:schemeClr val="bg1"/>
                </a:solidFill>
              </a:rPr>
              <a:t>Review the self-study draft and contribute ideas/revisions prior to final submission.</a:t>
            </a:r>
          </a:p>
        </p:txBody>
      </p:sp>
      <p:pic>
        <p:nvPicPr>
          <p:cNvPr id="7" name="Graphic 6" descr="Fingerprint">
            <a:extLst>
              <a:ext uri="{FF2B5EF4-FFF2-40B4-BE49-F238E27FC236}">
                <a16:creationId xmlns:a16="http://schemas.microsoft.com/office/drawing/2014/main" id="{CF1B87DD-95B8-41D1-A559-4FBF375E25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76935" y="2093289"/>
            <a:ext cx="3662018" cy="3662018"/>
          </a:xfrm>
          <a:prstGeom prst="rect">
            <a:avLst/>
          </a:prstGeom>
          <a:effectLst/>
        </p:spPr>
      </p:pic>
    </p:spTree>
    <p:extLst>
      <p:ext uri="{BB962C8B-B14F-4D97-AF65-F5344CB8AC3E}">
        <p14:creationId xmlns:p14="http://schemas.microsoft.com/office/powerpoint/2010/main" val="3859328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EE7F0E-A615-6941-8519-1D8F64B07AC5}"/>
              </a:ext>
            </a:extLst>
          </p:cNvPr>
          <p:cNvSpPr>
            <a:spLocks noGrp="1"/>
          </p:cNvSpPr>
          <p:nvPr>
            <p:ph idx="1"/>
          </p:nvPr>
        </p:nvSpPr>
        <p:spPr>
          <a:xfrm>
            <a:off x="1103312" y="1314450"/>
            <a:ext cx="9404723" cy="4933950"/>
          </a:xfrm>
        </p:spPr>
        <p:txBody>
          <a:bodyPr>
            <a:normAutofit lnSpcReduction="10000"/>
          </a:bodyPr>
          <a:lstStyle/>
          <a:p>
            <a:r>
              <a:rPr lang="en-US" sz="2400" b="1" dirty="0"/>
              <a:t>Working Group 1 (Standards I &amp;VI): </a:t>
            </a:r>
            <a:r>
              <a:rPr lang="en-US" sz="2400" dirty="0" err="1"/>
              <a:t>Shir</a:t>
            </a:r>
            <a:r>
              <a:rPr lang="en-US" sz="2400" dirty="0"/>
              <a:t> Filler/Vacant (Bob Farmer)</a:t>
            </a:r>
          </a:p>
          <a:p>
            <a:r>
              <a:rPr lang="en-US" sz="2400" b="1" dirty="0"/>
              <a:t>Working Group 2 (Standards II &amp; VII): </a:t>
            </a:r>
            <a:r>
              <a:rPr lang="en-US" sz="2400" dirty="0"/>
              <a:t>Selina LeMay-Klippel/Stacie </a:t>
            </a:r>
            <a:r>
              <a:rPr lang="en-US" sz="2400" dirty="0" err="1"/>
              <a:t>Hurwitch</a:t>
            </a:r>
            <a:endParaRPr lang="en-US" sz="2400" dirty="0"/>
          </a:p>
          <a:p>
            <a:r>
              <a:rPr lang="en-US" sz="2400" b="1" dirty="0"/>
              <a:t>Working Group 3 (Standard III): </a:t>
            </a:r>
            <a:r>
              <a:rPr lang="en-US" sz="2400" dirty="0"/>
              <a:t>Cammy Sheridan/Lisa Williams</a:t>
            </a:r>
          </a:p>
          <a:p>
            <a:r>
              <a:rPr lang="en-US" sz="2400" b="1" dirty="0"/>
              <a:t>Working Group 4 (Standard IV): </a:t>
            </a:r>
            <a:r>
              <a:rPr lang="en-US" sz="2400" dirty="0"/>
              <a:t>Kim </a:t>
            </a:r>
            <a:r>
              <a:rPr lang="en-US" sz="2400" dirty="0" err="1"/>
              <a:t>Irland</a:t>
            </a:r>
            <a:r>
              <a:rPr lang="en-US" sz="2400" dirty="0"/>
              <a:t>/Kate Wells</a:t>
            </a:r>
          </a:p>
          <a:p>
            <a:r>
              <a:rPr lang="en-US" sz="2400" b="1" dirty="0"/>
              <a:t>Working Group 5 (Standard V): </a:t>
            </a:r>
            <a:r>
              <a:rPr lang="en-US" sz="2400" dirty="0"/>
              <a:t>Sarah Shoemaker</a:t>
            </a:r>
          </a:p>
          <a:p>
            <a:r>
              <a:rPr lang="en-US" sz="2400" b="1" dirty="0"/>
              <a:t>Working Group 6 (Verification of Compliance/Evidence Inventory): </a:t>
            </a:r>
            <a:r>
              <a:rPr lang="en-US" sz="2400" dirty="0"/>
              <a:t>Laurie </a:t>
            </a:r>
            <a:r>
              <a:rPr lang="en-US" sz="2400" dirty="0" err="1"/>
              <a:t>Muncil</a:t>
            </a:r>
            <a:r>
              <a:rPr lang="en-US" sz="2400" dirty="0"/>
              <a:t>/Shelly St. Louis</a:t>
            </a:r>
          </a:p>
          <a:p>
            <a:r>
              <a:rPr lang="en-US" sz="2400" b="1" dirty="0"/>
              <a:t>Steering Committee Co-Chairs:  </a:t>
            </a:r>
            <a:r>
              <a:rPr lang="en-US" sz="2400" dirty="0"/>
              <a:t>Erik Harvey and Sarah Maroun</a:t>
            </a:r>
          </a:p>
          <a:p>
            <a:endParaRPr lang="en-US" sz="2400" dirty="0"/>
          </a:p>
        </p:txBody>
      </p:sp>
    </p:spTree>
    <p:extLst>
      <p:ext uri="{BB962C8B-B14F-4D97-AF65-F5344CB8AC3E}">
        <p14:creationId xmlns:p14="http://schemas.microsoft.com/office/powerpoint/2010/main" val="2987378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otalTime>4458</TotalTime>
  <Words>462</Words>
  <Application>Microsoft Macintosh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Wingdings</vt:lpstr>
      <vt:lpstr>Wingdings 3</vt:lpstr>
      <vt:lpstr>Ion</vt:lpstr>
      <vt:lpstr>NCCC Self-Study   Accreditation through Middle States Commission on Higher Education (MSCHE)</vt:lpstr>
      <vt:lpstr>Two Main Components of Accreditation   </vt:lpstr>
      <vt:lpstr>Self-Study Process</vt:lpstr>
      <vt:lpstr>Standards of Accreditation</vt:lpstr>
      <vt:lpstr>Institutional Priorities: What’s Important Now?</vt:lpstr>
      <vt:lpstr>Intended Outcomes:  What will we accomplish?</vt:lpstr>
      <vt:lpstr>What’s My Role?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NCCC Self-Study   Accreditation through Middle States Commission on Higher Education (MSCHE)</dc:title>
  <dc:creator>Sarah Maroun</dc:creator>
  <cp:lastModifiedBy>Sarah Maroun</cp:lastModifiedBy>
  <cp:revision>7</cp:revision>
  <dcterms:created xsi:type="dcterms:W3CDTF">2020-08-27T04:53:14Z</dcterms:created>
  <dcterms:modified xsi:type="dcterms:W3CDTF">2020-09-19T19:21:53Z</dcterms:modified>
</cp:coreProperties>
</file>